
<file path=[Content_Types].xml><?xml version="1.0" encoding="utf-8"?>
<Types xmlns="http://schemas.openxmlformats.org/package/2006/content-types">
  <Default Extension="png" ContentType="image/png"/>
  <Default Extension="mp3" ContentType="audio/mpe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9"/>
  </p:notesMasterIdLst>
  <p:sldIdLst>
    <p:sldId id="306" r:id="rId3"/>
    <p:sldId id="282" r:id="rId4"/>
    <p:sldId id="283" r:id="rId5"/>
    <p:sldId id="284" r:id="rId6"/>
    <p:sldId id="285" r:id="rId7"/>
    <p:sldId id="357" r:id="rId8"/>
    <p:sldId id="335" r:id="rId9"/>
    <p:sldId id="336" r:id="rId10"/>
    <p:sldId id="287" r:id="rId11"/>
    <p:sldId id="288" r:id="rId12"/>
    <p:sldId id="293" r:id="rId13"/>
    <p:sldId id="337" r:id="rId14"/>
    <p:sldId id="339" r:id="rId15"/>
    <p:sldId id="340" r:id="rId16"/>
    <p:sldId id="341" r:id="rId17"/>
    <p:sldId id="342" r:id="rId18"/>
    <p:sldId id="289" r:id="rId19"/>
    <p:sldId id="1146" r:id="rId20"/>
    <p:sldId id="1147" r:id="rId21"/>
    <p:sldId id="1148" r:id="rId22"/>
    <p:sldId id="1149" r:id="rId23"/>
    <p:sldId id="1150" r:id="rId24"/>
    <p:sldId id="1151" r:id="rId25"/>
    <p:sldId id="1153" r:id="rId26"/>
    <p:sldId id="1154" r:id="rId27"/>
    <p:sldId id="1156" r:id="rId28"/>
    <p:sldId id="1157" r:id="rId29"/>
    <p:sldId id="1158" r:id="rId30"/>
    <p:sldId id="1160" r:id="rId31"/>
    <p:sldId id="1136" r:id="rId32"/>
    <p:sldId id="1056" r:id="rId33"/>
    <p:sldId id="1061" r:id="rId34"/>
    <p:sldId id="1134" r:id="rId35"/>
    <p:sldId id="1135" r:id="rId36"/>
    <p:sldId id="1137" r:id="rId37"/>
    <p:sldId id="1138" r:id="rId38"/>
    <p:sldId id="1139" r:id="rId39"/>
    <p:sldId id="1140" r:id="rId40"/>
    <p:sldId id="1141" r:id="rId41"/>
    <p:sldId id="1142" r:id="rId42"/>
    <p:sldId id="1143" r:id="rId43"/>
    <p:sldId id="290" r:id="rId44"/>
    <p:sldId id="305" r:id="rId45"/>
    <p:sldId id="365" r:id="rId46"/>
    <p:sldId id="352" r:id="rId47"/>
    <p:sldId id="353" r:id="rId48"/>
    <p:sldId id="354" r:id="rId49"/>
    <p:sldId id="355" r:id="rId50"/>
    <p:sldId id="356" r:id="rId51"/>
    <p:sldId id="1161" r:id="rId52"/>
    <p:sldId id="307" r:id="rId53"/>
    <p:sldId id="308" r:id="rId54"/>
    <p:sldId id="456" r:id="rId55"/>
    <p:sldId id="458" r:id="rId56"/>
    <p:sldId id="460" r:id="rId57"/>
    <p:sldId id="256" r:id="rId58"/>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81" autoAdjust="0"/>
    <p:restoredTop sz="94660"/>
  </p:normalViewPr>
  <p:slideViewPr>
    <p:cSldViewPr snapToGrid="0">
      <p:cViewPr varScale="1">
        <p:scale>
          <a:sx n="86" d="100"/>
          <a:sy n="86" d="100"/>
        </p:scale>
        <p:origin x="60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12B2E7-7AB4-4865-8D15-C43B7DB31077}" type="datetimeFigureOut">
              <a:rPr lang="zh-CN" altLang="en-US" smtClean="0"/>
              <a:t>2019/10/30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43BCF-330C-481A-BFDF-9E0E67B9F1E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8443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8443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8443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E7B7F8-81FA-46DC-8926-8D6B124E54D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62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42</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43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50</a:t>
            </a:fld>
            <a:endParaRPr lang="zh-CN" altLang="en-US"/>
          </a:p>
        </p:txBody>
      </p:sp>
    </p:spTree>
    <p:extLst>
      <p:ext uri="{BB962C8B-B14F-4D97-AF65-F5344CB8AC3E}">
        <p14:creationId xmlns:p14="http://schemas.microsoft.com/office/powerpoint/2010/main" val="97346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423284-5EDF-4B1F-8EE9-9D918C919960}" type="slidenum">
              <a:rPr lang="zh-CN" altLang="en-US" smtClean="0"/>
              <a:t>52</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7C8D2F-F443-4A9E-8BD0-6284A4D4D4DE}" type="slidenum">
              <a:rPr lang="zh-CN" altLang="en-US" smtClean="0"/>
              <a:t>53</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55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56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9743BCF-330C-481A-BFDF-9E0E67B9F1E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336777"/>
      </p:ext>
    </p:extLst>
  </p:cSld>
  <p:clrMapOvr>
    <a:masterClrMapping/>
  </p:clrMapOvr>
  <mc:AlternateContent xmlns:mc="http://schemas.openxmlformats.org/markup-compatibility/2006" xmlns:p15="http://schemas.microsoft.com/office/powerpoint/2012/main">
    <mc:Choice Requires="p15">
      <p:transition spd="med">
        <p15:prstTrans prst="wind"/>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238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7894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54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65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2702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186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982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1176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2380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934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19372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515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4275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659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097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645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977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309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73424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485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63306B6-F434-4E58-9FCC-C7AD1C4B3CD9}" type="datetimeFigureOut">
              <a:rPr lang="zh-CN" altLang="en-US" smtClean="0"/>
              <a:t>2019/10/30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167DD29-9460-4B9B-AD67-4677720CB42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image" Target="../media/image2.jpeg"/><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image" Target="../media/image1.png"/><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3306B6-F434-4E58-9FCC-C7AD1C4B3CD9}" type="datetimeFigureOut">
              <a:rPr lang="zh-CN" altLang="en-US" smtClean="0"/>
              <a:t>2019/10/30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67DD29-9460-4B9B-AD67-4677720CB42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Lst>
  <mc:AlternateContent xmlns:mc="http://schemas.openxmlformats.org/markup-compatibility/2006" xmlns:p14="http://schemas.microsoft.com/office/powerpoint/2010/main">
    <mc:Choice Requires="p14">
      <p:transition spd="slow" p14:dur="15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5414" y="1"/>
            <a:ext cx="12181172" cy="6857999"/>
          </a:xfrm>
          <a:prstGeom prst="rect">
            <a:avLst/>
          </a:prstGeom>
        </p:spPr>
      </p:pic>
    </p:spTree>
    <p:extLst>
      <p:ext uri="{BB962C8B-B14F-4D97-AF65-F5344CB8AC3E}">
        <p14:creationId xmlns:p14="http://schemas.microsoft.com/office/powerpoint/2010/main" val="1531666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en-US"/>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notesSlide" Target="../notesSlides/notesSlide1.xml"/><Relationship Id="rId10"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0.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7.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43.jpeg"/><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45.jpeg"/><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47.jpeg"/><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49.jpeg"/><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8.xml"/><Relationship Id="rId5" Type="http://schemas.openxmlformats.org/officeDocument/2006/relationships/image" Target="../media/image51.jpe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 Id="rId5" Type="http://schemas.openxmlformats.org/officeDocument/2006/relationships/image" Target="../media/image53.jpeg"/><Relationship Id="rId4" Type="http://schemas.openxmlformats.org/officeDocument/2006/relationships/image" Target="../media/image52.jpe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8.xml"/><Relationship Id="rId5" Type="http://schemas.openxmlformats.org/officeDocument/2006/relationships/image" Target="../media/image55.jpeg"/><Relationship Id="rId4" Type="http://schemas.openxmlformats.org/officeDocument/2006/relationships/image" Target="../media/image54.jpeg"/></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0.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2.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2.png"/></Relationships>
</file>

<file path=ppt/slides/_rels/slide51.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5.png"/><Relationship Id="rId7" Type="http://schemas.openxmlformats.org/officeDocument/2006/relationships/image" Target="../media/image78.jpe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77.jpeg"/><Relationship Id="rId5" Type="http://schemas.openxmlformats.org/officeDocument/2006/relationships/image" Target="../media/image76.png"/><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Layout" Target="../slideLayouts/slideLayout1.xml"/><Relationship Id="rId7" Type="http://schemas.openxmlformats.org/officeDocument/2006/relationships/image" Target="../media/image83.png"/><Relationship Id="rId12" Type="http://schemas.openxmlformats.org/officeDocument/2006/relationships/image" Target="../media/image88.jpe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82.tiff"/><Relationship Id="rId11" Type="http://schemas.openxmlformats.org/officeDocument/2006/relationships/image" Target="../media/image87.jpeg"/><Relationship Id="rId5" Type="http://schemas.openxmlformats.org/officeDocument/2006/relationships/image" Target="../media/image81.tiff"/><Relationship Id="rId10" Type="http://schemas.openxmlformats.org/officeDocument/2006/relationships/image" Target="../media/image86.jpeg"/><Relationship Id="rId4" Type="http://schemas.openxmlformats.org/officeDocument/2006/relationships/image" Target="../media/image80.tiff"/><Relationship Id="rId9" Type="http://schemas.openxmlformats.org/officeDocument/2006/relationships/image" Target="../media/image85.jpeg"/></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openxmlformats.org/officeDocument/2006/relationships/image" Target="../media/image90.jpeg"/><Relationship Id="rId5" Type="http://schemas.openxmlformats.org/officeDocument/2006/relationships/image" Target="../media/image4.png"/><Relationship Id="rId10" Type="http://schemas.openxmlformats.org/officeDocument/2006/relationships/image" Target="../media/image89.png"/><Relationship Id="rId4" Type="http://schemas.openxmlformats.org/officeDocument/2006/relationships/notesSlide" Target="../notesSlides/notesSlide35.xml"/><Relationship Id="rId9"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notesSlide" Target="../notesSlides/notesSlide9.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image" Target="../media/image13.jpeg"/><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4603960"/>
            <a:ext cx="3053293" cy="1959175"/>
            <a:chOff x="2572483" y="2185646"/>
            <a:chExt cx="3053293" cy="1959175"/>
          </a:xfrm>
        </p:grpSpPr>
        <p:pic>
          <p:nvPicPr>
            <p:cNvPr id="14" name="图片 13"/>
            <p:cNvPicPr>
              <a:picLocks noChangeAspect="1"/>
            </p:cNvPicPr>
            <p:nvPr/>
          </p:nvPicPr>
          <p:blipFill rotWithShape="1">
            <a:blip r:embed="rId6" cstate="print">
              <a:extLst>
                <a:ext uri="{28A0092B-C50C-407E-A947-70E740481C1C}">
                  <a14:useLocalDpi xmlns:a14="http://schemas.microsoft.com/office/drawing/2010/main" val="0"/>
                </a:ext>
              </a:extLst>
            </a:blip>
            <a:srcRect b="25347"/>
            <a:stretch>
              <a:fillRect/>
            </a:stretch>
          </p:blipFill>
          <p:spPr>
            <a:xfrm rot="2917616" flipH="1">
              <a:off x="3119542" y="1638587"/>
              <a:ext cx="1959175" cy="3053293"/>
            </a:xfrm>
            <a:prstGeom prst="rect">
              <a:avLst/>
            </a:prstGeom>
          </p:spPr>
        </p:pic>
        <p:sp>
          <p:nvSpPr>
            <p:cNvPr id="15" name="任意多边形: 形状 5"/>
            <p:cNvSpPr/>
            <p:nvPr/>
          </p:nvSpPr>
          <p:spPr>
            <a:xfrm rot="2691678">
              <a:off x="3637390" y="2474072"/>
              <a:ext cx="783142" cy="944656"/>
            </a:xfrm>
            <a:custGeom>
              <a:avLst/>
              <a:gdLst>
                <a:gd name="connsiteX0" fmla="*/ 23201 w 3424938"/>
                <a:gd name="connsiteY0" fmla="*/ 537318 h 4096255"/>
                <a:gd name="connsiteX1" fmla="*/ 91182 w 3424938"/>
                <a:gd name="connsiteY1" fmla="*/ 477367 h 4096255"/>
                <a:gd name="connsiteX2" fmla="*/ 2564311 w 3424938"/>
                <a:gd name="connsiteY2" fmla="*/ 492213 h 4096255"/>
                <a:gd name="connsiteX3" fmla="*/ 3011855 w 3424938"/>
                <a:gd name="connsiteY3" fmla="*/ 1334125 h 4096255"/>
                <a:gd name="connsiteX4" fmla="*/ 3024990 w 3424938"/>
                <a:gd name="connsiteY4" fmla="*/ 1412639 h 4096255"/>
                <a:gd name="connsiteX5" fmla="*/ 3424938 w 3424938"/>
                <a:gd name="connsiteY5" fmla="*/ 1412639 h 4096255"/>
                <a:gd name="connsiteX6" fmla="*/ 3424938 w 3424938"/>
                <a:gd name="connsiteY6" fmla="*/ 2032815 h 4096255"/>
                <a:gd name="connsiteX7" fmla="*/ 3024005 w 3424938"/>
                <a:gd name="connsiteY7" fmla="*/ 2032815 h 4096255"/>
                <a:gd name="connsiteX8" fmla="*/ 2995236 w 3424938"/>
                <a:gd name="connsiteY8" fmla="*/ 2172330 h 4096255"/>
                <a:gd name="connsiteX9" fmla="*/ 2558303 w 3424938"/>
                <a:gd name="connsiteY9" fmla="*/ 2974218 h 4096255"/>
                <a:gd name="connsiteX10" fmla="*/ 1456026 w 3424938"/>
                <a:gd name="connsiteY10" fmla="*/ 3536437 h 4096255"/>
                <a:gd name="connsiteX11" fmla="*/ 1430159 w 3424938"/>
                <a:gd name="connsiteY11" fmla="*/ 3538056 h 4096255"/>
                <a:gd name="connsiteX12" fmla="*/ 1437776 w 3424938"/>
                <a:gd name="connsiteY12" fmla="*/ 3540342 h 4096255"/>
                <a:gd name="connsiteX13" fmla="*/ 1533222 w 3424938"/>
                <a:gd name="connsiteY13" fmla="*/ 3604128 h 4096255"/>
                <a:gd name="connsiteX14" fmla="*/ 1532785 w 3424938"/>
                <a:gd name="connsiteY14" fmla="*/ 4012456 h 4096255"/>
                <a:gd name="connsiteX15" fmla="*/ 1124460 w 3424938"/>
                <a:gd name="connsiteY15" fmla="*/ 4010916 h 4096255"/>
                <a:gd name="connsiteX16" fmla="*/ 1124897 w 3424938"/>
                <a:gd name="connsiteY16" fmla="*/ 3602588 h 4096255"/>
                <a:gd name="connsiteX17" fmla="*/ 1170230 w 3424938"/>
                <a:gd name="connsiteY17" fmla="*/ 3565761 h 4096255"/>
                <a:gd name="connsiteX18" fmla="*/ 1201567 w 3424938"/>
                <a:gd name="connsiteY18" fmla="*/ 3549398 h 4096255"/>
                <a:gd name="connsiteX19" fmla="*/ 1005068 w 3424938"/>
                <a:gd name="connsiteY19" fmla="*/ 3538164 h 4096255"/>
                <a:gd name="connsiteX20" fmla="*/ 797361 w 3424938"/>
                <a:gd name="connsiteY20" fmla="*/ 3500925 h 4096255"/>
                <a:gd name="connsiteX21" fmla="*/ 772039 w 3424938"/>
                <a:gd name="connsiteY21" fmla="*/ 3493578 h 4096255"/>
                <a:gd name="connsiteX22" fmla="*/ 763238 w 3424938"/>
                <a:gd name="connsiteY22" fmla="*/ 3494130 h 4096255"/>
                <a:gd name="connsiteX23" fmla="*/ 739878 w 3424938"/>
                <a:gd name="connsiteY23" fmla="*/ 3122362 h 4096255"/>
                <a:gd name="connsiteX24" fmla="*/ 1478385 w 3424938"/>
                <a:gd name="connsiteY24" fmla="*/ 3018510 h 4096255"/>
                <a:gd name="connsiteX25" fmla="*/ 2376933 w 3424938"/>
                <a:gd name="connsiteY25" fmla="*/ 2089592 h 4096255"/>
                <a:gd name="connsiteX26" fmla="*/ 2395963 w 3424938"/>
                <a:gd name="connsiteY26" fmla="*/ 2032815 h 4096255"/>
                <a:gd name="connsiteX27" fmla="*/ 778381 w 3424938"/>
                <a:gd name="connsiteY27" fmla="*/ 2032815 h 4096255"/>
                <a:gd name="connsiteX28" fmla="*/ 773951 w 3424938"/>
                <a:gd name="connsiteY28" fmla="*/ 2563697 h 4096255"/>
                <a:gd name="connsiteX29" fmla="*/ 73840 w 3424938"/>
                <a:gd name="connsiteY29" fmla="*/ 2557855 h 4096255"/>
                <a:gd name="connsiteX30" fmla="*/ 84393 w 3424938"/>
                <a:gd name="connsiteY30" fmla="*/ 1293320 h 4096255"/>
                <a:gd name="connsiteX31" fmla="*/ 84757 w 3424938"/>
                <a:gd name="connsiteY31" fmla="*/ 1293099 h 4096255"/>
                <a:gd name="connsiteX32" fmla="*/ 174312 w 3424938"/>
                <a:gd name="connsiteY32" fmla="*/ 1216969 h 4096255"/>
                <a:gd name="connsiteX33" fmla="*/ 372079 w 3424938"/>
                <a:gd name="connsiteY33" fmla="*/ 832844 h 4096255"/>
                <a:gd name="connsiteX34" fmla="*/ 372657 w 3424938"/>
                <a:gd name="connsiteY34" fmla="*/ 814051 h 4096255"/>
                <a:gd name="connsiteX35" fmla="*/ 788523 w 3424938"/>
                <a:gd name="connsiteY35" fmla="*/ 817522 h 4096255"/>
                <a:gd name="connsiteX36" fmla="*/ 783557 w 3424938"/>
                <a:gd name="connsiteY36" fmla="*/ 1412639 h 4096255"/>
                <a:gd name="connsiteX37" fmla="*/ 2431275 w 3424938"/>
                <a:gd name="connsiteY37" fmla="*/ 1412639 h 4096255"/>
                <a:gd name="connsiteX38" fmla="*/ 2429022 w 3424938"/>
                <a:gd name="connsiteY38" fmla="*/ 1400610 h 4096255"/>
                <a:gd name="connsiteX39" fmla="*/ 287767 w 3424938"/>
                <a:gd name="connsiteY39" fmla="*/ 471682 h 4096255"/>
                <a:gd name="connsiteX40" fmla="*/ 104724 w 3424938"/>
                <a:gd name="connsiteY40" fmla="*/ 523825 h 4096255"/>
                <a:gd name="connsiteX41" fmla="*/ 0 w 3424938"/>
                <a:gd name="connsiteY41" fmla="*/ 562578 h 409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4938" h="4096255">
                  <a:moveTo>
                    <a:pt x="23201" y="537318"/>
                  </a:moveTo>
                  <a:cubicBezTo>
                    <a:pt x="44630" y="516289"/>
                    <a:pt x="67277" y="496280"/>
                    <a:pt x="91182" y="477367"/>
                  </a:cubicBezTo>
                  <a:cubicBezTo>
                    <a:pt x="856180" y="-127834"/>
                    <a:pt x="1880582" y="-194834"/>
                    <a:pt x="2564311" y="492213"/>
                  </a:cubicBezTo>
                  <a:cubicBezTo>
                    <a:pt x="2787574" y="716560"/>
                    <a:pt x="2942709" y="1011643"/>
                    <a:pt x="3011855" y="1334125"/>
                  </a:cubicBezTo>
                  <a:lnTo>
                    <a:pt x="3024990" y="1412639"/>
                  </a:lnTo>
                  <a:lnTo>
                    <a:pt x="3424938" y="1412639"/>
                  </a:lnTo>
                  <a:lnTo>
                    <a:pt x="3424938" y="2032815"/>
                  </a:lnTo>
                  <a:lnTo>
                    <a:pt x="3024005" y="2032815"/>
                  </a:lnTo>
                  <a:lnTo>
                    <a:pt x="2995236" y="2172330"/>
                  </a:lnTo>
                  <a:cubicBezTo>
                    <a:pt x="2923089" y="2454039"/>
                    <a:pt x="2780890" y="2729694"/>
                    <a:pt x="2558303" y="2974218"/>
                  </a:cubicBezTo>
                  <a:cubicBezTo>
                    <a:pt x="2245288" y="3318079"/>
                    <a:pt x="1843269" y="3488614"/>
                    <a:pt x="1456026" y="3536437"/>
                  </a:cubicBezTo>
                  <a:lnTo>
                    <a:pt x="1430159" y="3538056"/>
                  </a:lnTo>
                  <a:lnTo>
                    <a:pt x="1437776" y="3540342"/>
                  </a:lnTo>
                  <a:cubicBezTo>
                    <a:pt x="1472518" y="3554568"/>
                    <a:pt x="1505063" y="3575833"/>
                    <a:pt x="1533222" y="3604128"/>
                  </a:cubicBezTo>
                  <a:cubicBezTo>
                    <a:pt x="1645857" y="3717310"/>
                    <a:pt x="1645661" y="3900125"/>
                    <a:pt x="1532785" y="4012456"/>
                  </a:cubicBezTo>
                  <a:cubicBezTo>
                    <a:pt x="1419909" y="4124787"/>
                    <a:pt x="1237095" y="4124097"/>
                    <a:pt x="1124460" y="4010916"/>
                  </a:cubicBezTo>
                  <a:cubicBezTo>
                    <a:pt x="1011825" y="3897734"/>
                    <a:pt x="1012021" y="3714919"/>
                    <a:pt x="1124897" y="3602588"/>
                  </a:cubicBezTo>
                  <a:cubicBezTo>
                    <a:pt x="1139007" y="3588547"/>
                    <a:pt x="1154209" y="3576271"/>
                    <a:pt x="1170230" y="3565761"/>
                  </a:cubicBezTo>
                  <a:lnTo>
                    <a:pt x="1201567" y="3549398"/>
                  </a:lnTo>
                  <a:lnTo>
                    <a:pt x="1005068" y="3538164"/>
                  </a:lnTo>
                  <a:cubicBezTo>
                    <a:pt x="933303" y="3529714"/>
                    <a:pt x="863792" y="3517167"/>
                    <a:pt x="797361" y="3500925"/>
                  </a:cubicBezTo>
                  <a:lnTo>
                    <a:pt x="772039" y="3493578"/>
                  </a:lnTo>
                  <a:lnTo>
                    <a:pt x="763238" y="3494130"/>
                  </a:lnTo>
                  <a:lnTo>
                    <a:pt x="739878" y="3122362"/>
                  </a:lnTo>
                  <a:lnTo>
                    <a:pt x="1478385" y="3018510"/>
                  </a:lnTo>
                  <a:cubicBezTo>
                    <a:pt x="1911711" y="2797967"/>
                    <a:pt x="2233291" y="2461208"/>
                    <a:pt x="2376933" y="2089592"/>
                  </a:cubicBezTo>
                  <a:lnTo>
                    <a:pt x="2395963" y="2032815"/>
                  </a:lnTo>
                  <a:lnTo>
                    <a:pt x="778381" y="2032815"/>
                  </a:lnTo>
                  <a:lnTo>
                    <a:pt x="773951" y="2563697"/>
                  </a:lnTo>
                  <a:lnTo>
                    <a:pt x="73840" y="2557855"/>
                  </a:lnTo>
                  <a:lnTo>
                    <a:pt x="84393" y="1293320"/>
                  </a:lnTo>
                  <a:lnTo>
                    <a:pt x="84757" y="1293099"/>
                  </a:lnTo>
                  <a:cubicBezTo>
                    <a:pt x="115845" y="1270680"/>
                    <a:pt x="145860" y="1245284"/>
                    <a:pt x="174312" y="1216969"/>
                  </a:cubicBezTo>
                  <a:cubicBezTo>
                    <a:pt x="288120" y="1103711"/>
                    <a:pt x="355362" y="965212"/>
                    <a:pt x="372079" y="832844"/>
                  </a:cubicBezTo>
                  <a:lnTo>
                    <a:pt x="372657" y="814051"/>
                  </a:lnTo>
                  <a:lnTo>
                    <a:pt x="788523" y="817522"/>
                  </a:lnTo>
                  <a:lnTo>
                    <a:pt x="783557" y="1412639"/>
                  </a:lnTo>
                  <a:lnTo>
                    <a:pt x="2431275" y="1412639"/>
                  </a:lnTo>
                  <a:lnTo>
                    <a:pt x="2429022" y="1400610"/>
                  </a:lnTo>
                  <a:cubicBezTo>
                    <a:pt x="2244489" y="644118"/>
                    <a:pt x="1285816" y="228224"/>
                    <a:pt x="287767" y="471682"/>
                  </a:cubicBezTo>
                  <a:cubicBezTo>
                    <a:pt x="225389" y="486898"/>
                    <a:pt x="164333" y="504330"/>
                    <a:pt x="104724" y="523825"/>
                  </a:cubicBezTo>
                  <a:lnTo>
                    <a:pt x="0" y="562578"/>
                  </a:lnTo>
                  <a:close/>
                </a:path>
              </a:pathLst>
            </a:cu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7" name="图片 6"/>
          <p:cNvPicPr>
            <a:picLocks noChangeAspect="1"/>
          </p:cNvPicPr>
          <p:nvPr/>
        </p:nvPicPr>
        <p:blipFill rotWithShape="1">
          <a:blip r:embed="rId7">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8" name="图片 7"/>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43500"/>
            <a:ext cx="12192000" cy="1714500"/>
          </a:xfrm>
          <a:prstGeom prst="rect">
            <a:avLst/>
          </a:prstGeom>
        </p:spPr>
      </p:pic>
      <p:grpSp>
        <p:nvGrpSpPr>
          <p:cNvPr id="17" name="组合 16"/>
          <p:cNvGrpSpPr/>
          <p:nvPr/>
        </p:nvGrpSpPr>
        <p:grpSpPr>
          <a:xfrm>
            <a:off x="3533147" y="4050832"/>
            <a:ext cx="5301205" cy="480053"/>
            <a:chOff x="3553431" y="4389107"/>
            <a:chExt cx="5301205" cy="480053"/>
          </a:xfrm>
        </p:grpSpPr>
        <p:cxnSp>
          <p:nvCxnSpPr>
            <p:cNvPr id="18" name="淘宝网chenying0907出品 54"/>
            <p:cNvCxnSpPr/>
            <p:nvPr/>
          </p:nvCxnSpPr>
          <p:spPr>
            <a:xfrm>
              <a:off x="3553431" y="4617548"/>
              <a:ext cx="5301205" cy="0"/>
            </a:xfrm>
            <a:prstGeom prst="line">
              <a:avLst/>
            </a:prstGeom>
            <a:noFill/>
            <a:ln w="19050" cap="flat" cmpd="sng" algn="ctr">
              <a:solidFill>
                <a:srgbClr val="FF0000"/>
              </a:solidFill>
              <a:prstDash val="solid"/>
              <a:miter lim="800000"/>
            </a:ln>
            <a:effectLst/>
          </p:spPr>
        </p:cxnSp>
        <p:sp>
          <p:nvSpPr>
            <p:cNvPr id="19" name="圆角淘宝网chenying0907出品 55"/>
            <p:cNvSpPr/>
            <p:nvPr/>
          </p:nvSpPr>
          <p:spPr>
            <a:xfrm>
              <a:off x="4472668" y="4389107"/>
              <a:ext cx="3456384" cy="480053"/>
            </a:xfrm>
            <a:prstGeom prst="round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65" b="0" i="0" u="none" strike="noStrike" kern="0" cap="none" spc="0" normalizeH="0" baseline="0" noProof="0" dirty="0">
                  <a:ln>
                    <a:noFill/>
                  </a:ln>
                  <a:solidFill>
                    <a:prstClr val="white"/>
                  </a:solidFill>
                  <a:effectLst/>
                  <a:uLnTx/>
                  <a:uFillTx/>
                  <a:cs typeface="+mn-ea"/>
                  <a:sym typeface="+mn-lt"/>
                </a:rPr>
                <a:t>计算机科学与技术系</a:t>
              </a:r>
            </a:p>
          </p:txBody>
        </p:sp>
      </p:grpSp>
      <p:sp>
        <p:nvSpPr>
          <p:cNvPr id="21" name="矩形 20"/>
          <p:cNvSpPr/>
          <p:nvPr/>
        </p:nvSpPr>
        <p:spPr>
          <a:xfrm>
            <a:off x="3031611" y="2824194"/>
            <a:ext cx="6304280" cy="1014730"/>
          </a:xfrm>
          <a:prstGeom prst="rect">
            <a:avLst/>
          </a:prstGeom>
        </p:spPr>
        <p:txBody>
          <a:bodyPr wrap="none">
            <a:spAutoFit/>
          </a:bodyPr>
          <a:lstStyle/>
          <a:p>
            <a:pPr algn="ctr"/>
            <a:r>
              <a:rPr lang="zh-CN" altLang="en-US" sz="6000" b="1" dirty="0">
                <a:gradFill>
                  <a:gsLst>
                    <a:gs pos="14000">
                      <a:srgbClr val="FF0000"/>
                    </a:gs>
                    <a:gs pos="94000">
                      <a:srgbClr val="790000"/>
                    </a:gs>
                    <a:gs pos="49000">
                      <a:srgbClr val="FF0000"/>
                    </a:gs>
                  </a:gsLst>
                  <a:lin ang="5400000" scaled="1"/>
                </a:gradFill>
                <a:effectLst>
                  <a:glow rad="152400">
                    <a:schemeClr val="bg1"/>
                  </a:glow>
                </a:effectLst>
                <a:latin typeface="禹卫书法行书简体" panose="02000603000000000000" pitchFamily="2" charset="-122"/>
                <a:ea typeface="禹卫书法行书简体" panose="02000603000000000000" pitchFamily="2" charset="-122"/>
                <a:cs typeface="+mn-ea"/>
                <a:sym typeface="+mn-lt"/>
              </a:rPr>
              <a:t>计算机系发展历程</a:t>
            </a:r>
          </a:p>
        </p:txBody>
      </p:sp>
      <p:pic>
        <p:nvPicPr>
          <p:cNvPr id="22" name="图片 21"/>
          <p:cNvPicPr>
            <a:picLocks noChangeAspect="1"/>
          </p:cNvPicPr>
          <p:nvPr/>
        </p:nvPicPr>
        <p:blipFill rotWithShape="1">
          <a:blip r:embed="rId9" cstate="print">
            <a:extLst>
              <a:ext uri="{28A0092B-C50C-407E-A947-70E740481C1C}">
                <a14:useLocalDpi xmlns:a14="http://schemas.microsoft.com/office/drawing/2010/main" val="0"/>
              </a:ext>
            </a:extLst>
          </a:blip>
          <a:srcRect l="77474" b="14080"/>
          <a:stretch>
            <a:fillRect/>
          </a:stretch>
        </p:blipFill>
        <p:spPr>
          <a:xfrm>
            <a:off x="10585260" y="2554514"/>
            <a:ext cx="1606740" cy="3063861"/>
          </a:xfrm>
          <a:prstGeom prst="rect">
            <a:avLst/>
          </a:prstGeom>
        </p:spPr>
      </p:pic>
      <p:pic>
        <p:nvPicPr>
          <p:cNvPr id="23" name="图片 22"/>
          <p:cNvPicPr>
            <a:picLocks noChangeAspect="1"/>
          </p:cNvPicPr>
          <p:nvPr/>
        </p:nvPicPr>
        <p:blipFill rotWithShape="1">
          <a:blip r:embed="rId10" cstate="print">
            <a:extLst>
              <a:ext uri="{28A0092B-C50C-407E-A947-70E740481C1C}">
                <a14:useLocalDpi xmlns:a14="http://schemas.microsoft.com/office/drawing/2010/main" val="0"/>
              </a:ext>
            </a:extLst>
          </a:blip>
          <a:srcRect l="52423" t="53132"/>
          <a:stretch>
            <a:fillRect/>
          </a:stretch>
        </p:blipFill>
        <p:spPr>
          <a:xfrm>
            <a:off x="7378700" y="4473219"/>
            <a:ext cx="4821933" cy="2374692"/>
          </a:xfrm>
          <a:prstGeom prst="rect">
            <a:avLst/>
          </a:prstGeom>
        </p:spPr>
      </p:pic>
      <p:sp>
        <p:nvSpPr>
          <p:cNvPr id="25" name="文本框 24"/>
          <p:cNvSpPr txBox="1"/>
          <p:nvPr/>
        </p:nvSpPr>
        <p:spPr>
          <a:xfrm>
            <a:off x="2877820" y="1168552"/>
            <a:ext cx="6926896" cy="1015663"/>
          </a:xfrm>
          <a:prstGeom prst="rect">
            <a:avLst/>
          </a:prstGeom>
          <a:noFill/>
        </p:spPr>
        <p:txBody>
          <a:bodyPr wrap="none" rtlCol="0">
            <a:spAutoFit/>
          </a:bodyPr>
          <a:lstStyle/>
          <a:p>
            <a:r>
              <a:rPr lang="zh-CN" altLang="en-US" sz="6000" dirty="0">
                <a:solidFill>
                  <a:srgbClr val="FF0000"/>
                </a:solidFill>
                <a:effectLst>
                  <a:outerShdw blurRad="38100" dist="38100" dir="2700000" algn="tl">
                    <a:srgbClr val="000000">
                      <a:alpha val="43137"/>
                    </a:srgbClr>
                  </a:outerShdw>
                </a:effectLst>
                <a:latin typeface="迷你简习字" panose="020B0602010101010101" pitchFamily="33" charset="-122"/>
                <a:ea typeface="迷你简习字" panose="020B0602010101010101" pitchFamily="33" charset="-122"/>
                <a:cs typeface="+mn-ea"/>
                <a:sym typeface="+mn-lt"/>
              </a:rPr>
              <a:t>不忘初心  牢记使命</a:t>
            </a:r>
          </a:p>
        </p:txBody>
      </p:sp>
      <p:pic>
        <p:nvPicPr>
          <p:cNvPr id="20" name="J.T.Peterson - Tales of Neverland - 纯音乐版">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cstate="print"/>
          <a:stretch>
            <a:fillRect/>
          </a:stretch>
        </p:blipFill>
        <p:spPr>
          <a:xfrm>
            <a:off x="-794044" y="346599"/>
            <a:ext cx="487363" cy="48736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2" y="1529958"/>
            <a:ext cx="3877986"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第二部分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5638675" y="2990541"/>
            <a:ext cx="4653280" cy="144526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历史沿革</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210" y="1395730"/>
            <a:ext cx="10598150" cy="567690"/>
            <a:chOff x="914396" y="1576664"/>
            <a:chExt cx="9992365" cy="2549043"/>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1985</a:t>
              </a:r>
              <a:r>
                <a:rPr lang="zh-CN" altLang="en-US" sz="2000" b="1" kern="0">
                  <a:solidFill>
                    <a:prstClr val="white"/>
                  </a:solidFill>
                  <a:cs typeface="+mn-ea"/>
                  <a:sym typeface="+mn-lt"/>
                </a:rPr>
                <a:t>年</a:t>
              </a:r>
            </a:p>
          </p:txBody>
        </p:sp>
        <p:sp>
          <p:nvSpPr>
            <p:cNvPr id="22" name="矩形 21"/>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教育部批复，同意学校增设计算机应用专业。</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4</a:t>
              </a:r>
              <a:r>
                <a:rPr lang="zh-CN" altLang="en-US" sz="2000" b="1" kern="0">
                  <a:solidFill>
                    <a:prstClr val="white"/>
                  </a:solidFill>
                  <a:cs typeface="+mn-ea"/>
                  <a:sym typeface="+mn-lt"/>
                </a:rPr>
                <a:t>月</a:t>
              </a:r>
              <a:r>
                <a:rPr lang="en-US" altLang="zh-CN" sz="2000" b="1" kern="0">
                  <a:solidFill>
                    <a:prstClr val="white"/>
                  </a:solidFill>
                  <a:cs typeface="+mn-ea"/>
                  <a:sym typeface="+mn-lt"/>
                </a:rPr>
                <a:t>17</a:t>
              </a:r>
              <a:r>
                <a:rPr lang="zh-CN" altLang="en-US" sz="2000" b="1" kern="0">
                  <a:solidFill>
                    <a:prstClr val="white"/>
                  </a:solidFill>
                  <a:cs typeface="+mn-ea"/>
                  <a:sym typeface="+mn-lt"/>
                </a:rPr>
                <a:t>日</a:t>
              </a:r>
            </a:p>
          </p:txBody>
        </p:sp>
      </p:grpSp>
      <p:grpSp>
        <p:nvGrpSpPr>
          <p:cNvPr id="12" name="组合 11"/>
          <p:cNvGrpSpPr/>
          <p:nvPr/>
        </p:nvGrpSpPr>
        <p:grpSpPr>
          <a:xfrm>
            <a:off x="1172845" y="2132330"/>
            <a:ext cx="10252710" cy="1016635"/>
            <a:chOff x="914396" y="1576664"/>
            <a:chExt cx="9666670" cy="4564897"/>
          </a:xfrm>
        </p:grpSpPr>
        <p:sp>
          <p:nvSpPr>
            <p:cNvPr id="13" name="圆角矩形 12"/>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1986</a:t>
              </a:r>
              <a:r>
                <a:rPr lang="zh-CN" altLang="en-US" sz="2000" b="1" kern="0">
                  <a:solidFill>
                    <a:prstClr val="white"/>
                  </a:solidFill>
                  <a:cs typeface="+mn-ea"/>
                  <a:sym typeface="+mn-lt"/>
                </a:rPr>
                <a:t>年</a:t>
              </a:r>
            </a:p>
          </p:txBody>
        </p:sp>
        <p:sp>
          <p:nvSpPr>
            <p:cNvPr id="14" name="矩形 13"/>
            <p:cNvSpPr/>
            <p:nvPr/>
          </p:nvSpPr>
          <p:spPr>
            <a:xfrm>
              <a:off x="2999082" y="1576664"/>
              <a:ext cx="7581984" cy="4564897"/>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5" name="矩形 14"/>
            <p:cNvSpPr/>
            <p:nvPr/>
          </p:nvSpPr>
          <p:spPr>
            <a:xfrm>
              <a:off x="3764825" y="1630838"/>
              <a:ext cx="6707278" cy="4510723"/>
            </a:xfrm>
            <a:prstGeom prst="rect">
              <a:avLst/>
            </a:prstGeom>
          </p:spPr>
          <p:txBody>
            <a:bodyPr wrap="square">
              <a:spAutoFit/>
            </a:bodyPr>
            <a:lstStyle/>
            <a:p>
              <a:pPr algn="just">
                <a:lnSpc>
                  <a:spcPct val="110000"/>
                </a:lnSpc>
                <a:defRPr/>
              </a:pPr>
              <a:r>
                <a:rPr lang="zh-CN" altLang="en-US" kern="100" dirty="0">
                  <a:cs typeface="+mn-ea"/>
                  <a:sym typeface="+mn-lt"/>
                </a:rPr>
                <a:t>经山东海洋学院院长扩大会议研究、党委常委会同意，原应用数学系改为应用数学与管理学部，下设应用数学系，管理科学系，计算机科学与技术系。任命赫羽为计算机科学与技术系主任。</a:t>
              </a:r>
            </a:p>
          </p:txBody>
        </p:sp>
        <p:sp>
          <p:nvSpPr>
            <p:cNvPr id="16" name="矩形 1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9</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grpSp>
        <p:nvGrpSpPr>
          <p:cNvPr id="17" name="组合 16"/>
          <p:cNvGrpSpPr/>
          <p:nvPr/>
        </p:nvGrpSpPr>
        <p:grpSpPr>
          <a:xfrm>
            <a:off x="1172845" y="3290570"/>
            <a:ext cx="10598150" cy="567690"/>
            <a:chOff x="914396" y="1576664"/>
            <a:chExt cx="9992365" cy="2549043"/>
          </a:xfrm>
        </p:grpSpPr>
        <p:sp>
          <p:nvSpPr>
            <p:cNvPr id="18" name="圆角矩形 17"/>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1988</a:t>
              </a:r>
              <a:r>
                <a:rPr lang="zh-CN" altLang="en-US" sz="2000" b="1" kern="0">
                  <a:solidFill>
                    <a:prstClr val="white"/>
                  </a:solidFill>
                  <a:cs typeface="+mn-ea"/>
                  <a:sym typeface="+mn-lt"/>
                </a:rPr>
                <a:t>年</a:t>
              </a:r>
            </a:p>
          </p:txBody>
        </p:sp>
        <p:sp>
          <p:nvSpPr>
            <p:cNvPr id="19" name="矩形 18"/>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山东海洋学院更名为青岛海洋大学。</a:t>
              </a:r>
            </a:p>
          </p:txBody>
        </p:sp>
        <p:sp>
          <p:nvSpPr>
            <p:cNvPr id="34" name="矩形 3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a:t>
              </a:r>
              <a:r>
                <a:rPr lang="zh-CN" altLang="en-US" sz="2000" b="1" kern="0">
                  <a:solidFill>
                    <a:prstClr val="white"/>
                  </a:solidFill>
                  <a:cs typeface="+mn-ea"/>
                  <a:sym typeface="+mn-lt"/>
                </a:rPr>
                <a:t>月</a:t>
              </a:r>
              <a:r>
                <a:rPr lang="en-US" altLang="zh-CN" sz="2000" b="1" kern="0">
                  <a:solidFill>
                    <a:prstClr val="white"/>
                  </a:solidFill>
                  <a:cs typeface="+mn-ea"/>
                  <a:sym typeface="+mn-lt"/>
                </a:rPr>
                <a:t>21</a:t>
              </a:r>
              <a:r>
                <a:rPr lang="zh-CN" altLang="en-US" sz="2000" b="1" kern="0">
                  <a:solidFill>
                    <a:prstClr val="white"/>
                  </a:solidFill>
                  <a:cs typeface="+mn-ea"/>
                  <a:sym typeface="+mn-lt"/>
                </a:rPr>
                <a:t>日</a:t>
              </a:r>
            </a:p>
          </p:txBody>
        </p:sp>
      </p:grpSp>
      <p:grpSp>
        <p:nvGrpSpPr>
          <p:cNvPr id="46" name="组合 45"/>
          <p:cNvGrpSpPr/>
          <p:nvPr/>
        </p:nvGrpSpPr>
        <p:grpSpPr>
          <a:xfrm>
            <a:off x="2259330" y="3994150"/>
            <a:ext cx="9511665" cy="567690"/>
            <a:chOff x="1938778" y="1576664"/>
            <a:chExt cx="8967983" cy="2549043"/>
          </a:xfrm>
        </p:grpSpPr>
        <p:sp>
          <p:nvSpPr>
            <p:cNvPr id="48" name="矩形 4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49" name="矩形 4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学校党常委研究决定，应用数学与管理学部改为管理学院。</a:t>
              </a:r>
            </a:p>
          </p:txBody>
        </p:sp>
        <p:sp>
          <p:nvSpPr>
            <p:cNvPr id="50" name="矩形 4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grpSp>
        <p:nvGrpSpPr>
          <p:cNvPr id="51" name="组合 50"/>
          <p:cNvGrpSpPr/>
          <p:nvPr/>
        </p:nvGrpSpPr>
        <p:grpSpPr>
          <a:xfrm>
            <a:off x="2257425" y="4724400"/>
            <a:ext cx="9166225" cy="869315"/>
            <a:chOff x="1938778" y="1576664"/>
            <a:chExt cx="8642288" cy="3903400"/>
          </a:xfrm>
        </p:grpSpPr>
        <p:sp>
          <p:nvSpPr>
            <p:cNvPr id="53" name="矩形 52"/>
            <p:cNvSpPr/>
            <p:nvPr/>
          </p:nvSpPr>
          <p:spPr>
            <a:xfrm>
              <a:off x="2999082" y="1576664"/>
              <a:ext cx="7581984" cy="390340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4" name="矩形 53"/>
            <p:cNvSpPr/>
            <p:nvPr/>
          </p:nvSpPr>
          <p:spPr>
            <a:xfrm>
              <a:off x="3763627" y="1955884"/>
              <a:ext cx="6677343" cy="3450047"/>
            </a:xfrm>
            <a:prstGeom prst="rect">
              <a:avLst/>
            </a:prstGeom>
          </p:spPr>
          <p:txBody>
            <a:bodyPr wrap="square">
              <a:spAutoFit/>
            </a:bodyPr>
            <a:lstStyle/>
            <a:p>
              <a:pPr algn="just">
                <a:lnSpc>
                  <a:spcPct val="110000"/>
                </a:lnSpc>
                <a:defRPr/>
              </a:pPr>
              <a:r>
                <a:rPr lang="zh-CN" altLang="en-US" sz="2000" kern="100" dirty="0">
                  <a:cs typeface="+mn-ea"/>
                  <a:sym typeface="+mn-lt"/>
                </a:rPr>
                <a:t>经校长办公会研究、党委常委会同意，冯锡琪任管理学院副院长兼计算机科学系主任。</a:t>
              </a:r>
            </a:p>
          </p:txBody>
        </p:sp>
        <p:sp>
          <p:nvSpPr>
            <p:cNvPr id="55" name="矩形 54"/>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11</a:t>
              </a:r>
              <a:r>
                <a:rPr lang="zh-CN" altLang="en-US" sz="2000" b="1" kern="0">
                  <a:solidFill>
                    <a:prstClr val="white"/>
                  </a:solidFill>
                  <a:cs typeface="+mn-ea"/>
                  <a:sym typeface="+mn-lt"/>
                </a:rPr>
                <a:t>日</a:t>
              </a:r>
            </a:p>
          </p:txBody>
        </p:sp>
      </p:grpSp>
      <p:grpSp>
        <p:nvGrpSpPr>
          <p:cNvPr id="66" name="组合 65"/>
          <p:cNvGrpSpPr/>
          <p:nvPr/>
        </p:nvGrpSpPr>
        <p:grpSpPr>
          <a:xfrm>
            <a:off x="1172845" y="5798820"/>
            <a:ext cx="10598150" cy="567690"/>
            <a:chOff x="914396" y="1576664"/>
            <a:chExt cx="9992365" cy="2549043"/>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1990</a:t>
              </a:r>
              <a:r>
                <a:rPr lang="zh-CN" altLang="en-US" sz="2000" b="1" kern="0">
                  <a:solidFill>
                    <a:prstClr val="white"/>
                  </a:solidFill>
                  <a:cs typeface="+mn-ea"/>
                  <a:sym typeface="+mn-lt"/>
                </a:rPr>
                <a:t>年</a:t>
              </a:r>
            </a:p>
          </p:txBody>
        </p:sp>
        <p:sp>
          <p:nvSpPr>
            <p:cNvPr id="68" name="矩形 6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学校任命孙家昌为管理学院副院长兼计算机科学系主任。</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7</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2000" fill="hold">
                                          <p:stCondLst>
                                            <p:cond delay="0"/>
                                          </p:stCondLst>
                                        </p:cTn>
                                        <p:tgtEl>
                                          <p:spTgt spid="20"/>
                                        </p:tgtEl>
                                        <p:attrNameLst>
                                          <p:attrName>style.visibility</p:attrName>
                                        </p:attrNameLst>
                                      </p:cBhvr>
                                      <p:to>
                                        <p:strVal val="visible"/>
                                      </p:to>
                                    </p:set>
                                    <p:animEffect transition="in" filter="wipe(left)">
                                      <p:cBhvr>
                                        <p:cTn id="7" dur="2000"/>
                                        <p:tgtEl>
                                          <p:spTgt spid="20"/>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2000" fill="hold">
                                          <p:stCondLst>
                                            <p:cond delay="0"/>
                                          </p:stCondLst>
                                        </p:cTn>
                                        <p:tgtEl>
                                          <p:spTgt spid="12"/>
                                        </p:tgtEl>
                                        <p:attrNameLst>
                                          <p:attrName>style.visibility</p:attrName>
                                        </p:attrNameLst>
                                      </p:cBhvr>
                                      <p:to>
                                        <p:strVal val="visible"/>
                                      </p:to>
                                    </p:set>
                                    <p:animEffect transition="in" filter="wipe(left)">
                                      <p:cBhvr>
                                        <p:cTn id="11" dur="2000"/>
                                        <p:tgtEl>
                                          <p:spTgt spid="12"/>
                                        </p:tgtEl>
                                      </p:cBhvr>
                                    </p:animEffect>
                                  </p:childTnLst>
                                </p:cTn>
                              </p:par>
                            </p:childTnLst>
                          </p:cTn>
                        </p:par>
                        <p:par>
                          <p:cTn id="12" fill="hold">
                            <p:stCondLst>
                              <p:cond delay="4000"/>
                            </p:stCondLst>
                            <p:childTnLst>
                              <p:par>
                                <p:cTn id="13" presetID="22" presetClass="entr" presetSubtype="8" fill="hold" nodeType="afterEffect">
                                  <p:stCondLst>
                                    <p:cond delay="0"/>
                                  </p:stCondLst>
                                  <p:childTnLst>
                                    <p:set>
                                      <p:cBhvr>
                                        <p:cTn id="14" dur="2000" fill="hold">
                                          <p:stCondLst>
                                            <p:cond delay="0"/>
                                          </p:stCondLst>
                                        </p:cTn>
                                        <p:tgtEl>
                                          <p:spTgt spid="17"/>
                                        </p:tgtEl>
                                        <p:attrNameLst>
                                          <p:attrName>style.visibility</p:attrName>
                                        </p:attrNameLst>
                                      </p:cBhvr>
                                      <p:to>
                                        <p:strVal val="visible"/>
                                      </p:to>
                                    </p:set>
                                    <p:animEffect transition="in" filter="wipe(left)">
                                      <p:cBhvr>
                                        <p:cTn id="15" dur="2000"/>
                                        <p:tgtEl>
                                          <p:spTgt spid="17"/>
                                        </p:tgtEl>
                                      </p:cBhvr>
                                    </p:animEffect>
                                  </p:childTnLst>
                                </p:cTn>
                              </p:par>
                            </p:childTnLst>
                          </p:cTn>
                        </p:par>
                        <p:par>
                          <p:cTn id="16" fill="hold">
                            <p:stCondLst>
                              <p:cond delay="6000"/>
                            </p:stCondLst>
                            <p:childTnLst>
                              <p:par>
                                <p:cTn id="17" presetID="22" presetClass="entr" presetSubtype="8" fill="hold" nodeType="afterEffect">
                                  <p:stCondLst>
                                    <p:cond delay="0"/>
                                  </p:stCondLst>
                                  <p:childTnLst>
                                    <p:set>
                                      <p:cBhvr>
                                        <p:cTn id="18" dur="2000" fill="hold">
                                          <p:stCondLst>
                                            <p:cond delay="0"/>
                                          </p:stCondLst>
                                        </p:cTn>
                                        <p:tgtEl>
                                          <p:spTgt spid="46"/>
                                        </p:tgtEl>
                                        <p:attrNameLst>
                                          <p:attrName>style.visibility</p:attrName>
                                        </p:attrNameLst>
                                      </p:cBhvr>
                                      <p:to>
                                        <p:strVal val="visible"/>
                                      </p:to>
                                    </p:set>
                                    <p:animEffect transition="in" filter="wipe(left)">
                                      <p:cBhvr>
                                        <p:cTn id="19" dur="2000"/>
                                        <p:tgtEl>
                                          <p:spTgt spid="46"/>
                                        </p:tgtEl>
                                      </p:cBhvr>
                                    </p:animEffect>
                                  </p:childTnLst>
                                </p:cTn>
                              </p:par>
                            </p:childTnLst>
                          </p:cTn>
                        </p:par>
                        <p:par>
                          <p:cTn id="20" fill="hold">
                            <p:stCondLst>
                              <p:cond delay="8000"/>
                            </p:stCondLst>
                            <p:childTnLst>
                              <p:par>
                                <p:cTn id="21" presetID="22" presetClass="entr" presetSubtype="8" fill="hold" nodeType="afterEffect">
                                  <p:stCondLst>
                                    <p:cond delay="0"/>
                                  </p:stCondLst>
                                  <p:childTnLst>
                                    <p:set>
                                      <p:cBhvr>
                                        <p:cTn id="22" dur="2000" fill="hold">
                                          <p:stCondLst>
                                            <p:cond delay="0"/>
                                          </p:stCondLst>
                                        </p:cTn>
                                        <p:tgtEl>
                                          <p:spTgt spid="51"/>
                                        </p:tgtEl>
                                        <p:attrNameLst>
                                          <p:attrName>style.visibility</p:attrName>
                                        </p:attrNameLst>
                                      </p:cBhvr>
                                      <p:to>
                                        <p:strVal val="visible"/>
                                      </p:to>
                                    </p:set>
                                    <p:animEffect transition="in" filter="wipe(left)">
                                      <p:cBhvr>
                                        <p:cTn id="23" dur="2000"/>
                                        <p:tgtEl>
                                          <p:spTgt spid="51"/>
                                        </p:tgtEl>
                                      </p:cBhvr>
                                    </p:animEffect>
                                  </p:childTnLst>
                                </p:cTn>
                              </p:par>
                            </p:childTnLst>
                          </p:cTn>
                        </p:par>
                        <p:par>
                          <p:cTn id="24" fill="hold">
                            <p:stCondLst>
                              <p:cond delay="10000"/>
                            </p:stCondLst>
                            <p:childTnLst>
                              <p:par>
                                <p:cTn id="25" presetID="22" presetClass="entr" presetSubtype="8" fill="hold" nodeType="afterEffect">
                                  <p:stCondLst>
                                    <p:cond delay="0"/>
                                  </p:stCondLst>
                                  <p:childTnLst>
                                    <p:set>
                                      <p:cBhvr>
                                        <p:cTn id="26" dur="2000" fill="hold">
                                          <p:stCondLst>
                                            <p:cond delay="0"/>
                                          </p:stCondLst>
                                        </p:cTn>
                                        <p:tgtEl>
                                          <p:spTgt spid="66"/>
                                        </p:tgtEl>
                                        <p:attrNameLst>
                                          <p:attrName>style.visibility</p:attrName>
                                        </p:attrNameLst>
                                      </p:cBhvr>
                                      <p:to>
                                        <p:strVal val="visible"/>
                                      </p:to>
                                    </p:set>
                                    <p:animEffect transition="in" filter="wipe(left)">
                                      <p:cBhvr>
                                        <p:cTn id="27"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210" y="1395730"/>
            <a:ext cx="10252710" cy="1061720"/>
            <a:chOff x="914396" y="1576664"/>
            <a:chExt cx="9666670" cy="4767338"/>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1991</a:t>
              </a:r>
              <a:r>
                <a:rPr lang="zh-CN" altLang="en-US" sz="2000" b="1" kern="0">
                  <a:solidFill>
                    <a:prstClr val="white"/>
                  </a:solidFill>
                  <a:cs typeface="+mn-ea"/>
                  <a:sym typeface="+mn-lt"/>
                </a:rPr>
                <a:t>年</a:t>
              </a:r>
            </a:p>
          </p:txBody>
        </p:sp>
        <p:sp>
          <p:nvSpPr>
            <p:cNvPr id="22" name="矩形 21"/>
            <p:cNvSpPr/>
            <p:nvPr/>
          </p:nvSpPr>
          <p:spPr>
            <a:xfrm>
              <a:off x="2999082" y="1576664"/>
              <a:ext cx="7581984" cy="4767338"/>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2430" y="1833279"/>
              <a:ext cx="6591129" cy="4510723"/>
            </a:xfrm>
            <a:prstGeom prst="rect">
              <a:avLst/>
            </a:prstGeom>
          </p:spPr>
          <p:txBody>
            <a:bodyPr wrap="square">
              <a:spAutoFit/>
            </a:bodyPr>
            <a:lstStyle/>
            <a:p>
              <a:pPr algn="just">
                <a:lnSpc>
                  <a:spcPct val="110000"/>
                </a:lnSpc>
                <a:defRPr/>
              </a:pPr>
              <a:r>
                <a:rPr lang="zh-CN" altLang="en-US" kern="100" dirty="0">
                  <a:cs typeface="+mn-ea"/>
                  <a:sym typeface="+mn-lt"/>
                </a:rPr>
                <a:t>国家教委公布全国普通高校本科专业设置清理审查结果，同意我校设海洋物理学、物理学、电子学与信息系统、计算机及应用等共24个本科专业。</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6</a:t>
              </a:r>
              <a:r>
                <a:rPr lang="zh-CN" altLang="en-US" sz="2000" b="1" kern="0">
                  <a:solidFill>
                    <a:prstClr val="white"/>
                  </a:solidFill>
                  <a:cs typeface="+mn-ea"/>
                  <a:sym typeface="+mn-lt"/>
                </a:rPr>
                <a:t>月</a:t>
              </a:r>
            </a:p>
          </p:txBody>
        </p:sp>
      </p:grpSp>
      <p:grpSp>
        <p:nvGrpSpPr>
          <p:cNvPr id="17" name="组合 16"/>
          <p:cNvGrpSpPr/>
          <p:nvPr/>
        </p:nvGrpSpPr>
        <p:grpSpPr>
          <a:xfrm>
            <a:off x="1172845" y="2598420"/>
            <a:ext cx="10598150" cy="567690"/>
            <a:chOff x="914396" y="1576664"/>
            <a:chExt cx="9992365" cy="2549043"/>
          </a:xfrm>
        </p:grpSpPr>
        <p:sp>
          <p:nvSpPr>
            <p:cNvPr id="18" name="圆角矩形 17"/>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1992</a:t>
              </a:r>
              <a:r>
                <a:rPr lang="zh-CN" altLang="en-US" sz="2000" b="1" kern="0">
                  <a:solidFill>
                    <a:prstClr val="white"/>
                  </a:solidFill>
                  <a:cs typeface="+mn-ea"/>
                  <a:sym typeface="+mn-lt"/>
                </a:rPr>
                <a:t>年</a:t>
              </a:r>
            </a:p>
          </p:txBody>
        </p:sp>
        <p:sp>
          <p:nvSpPr>
            <p:cNvPr id="19" name="矩形 18"/>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学校党委研究决定，计算机系独立建制。</a:t>
              </a:r>
            </a:p>
          </p:txBody>
        </p:sp>
        <p:sp>
          <p:nvSpPr>
            <p:cNvPr id="34" name="矩形 3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12</a:t>
              </a:r>
              <a:r>
                <a:rPr lang="zh-CN" altLang="en-US" sz="2000" b="1" kern="0">
                  <a:solidFill>
                    <a:prstClr val="white"/>
                  </a:solidFill>
                  <a:cs typeface="+mn-ea"/>
                  <a:sym typeface="+mn-lt"/>
                </a:rPr>
                <a:t>月</a:t>
              </a:r>
              <a:r>
                <a:rPr lang="en-US" altLang="zh-CN" sz="2000" b="1" kern="0">
                  <a:solidFill>
                    <a:prstClr val="white"/>
                  </a:solidFill>
                  <a:cs typeface="+mn-ea"/>
                  <a:sym typeface="+mn-lt"/>
                </a:rPr>
                <a:t>5</a:t>
              </a:r>
              <a:r>
                <a:rPr lang="zh-CN" altLang="en-US" sz="2000" b="1" kern="0">
                  <a:solidFill>
                    <a:prstClr val="white"/>
                  </a:solidFill>
                  <a:cs typeface="+mn-ea"/>
                  <a:sym typeface="+mn-lt"/>
                </a:rPr>
                <a:t>日</a:t>
              </a:r>
            </a:p>
          </p:txBody>
        </p:sp>
      </p:grpSp>
      <p:grpSp>
        <p:nvGrpSpPr>
          <p:cNvPr id="51" name="组合 50"/>
          <p:cNvGrpSpPr/>
          <p:nvPr/>
        </p:nvGrpSpPr>
        <p:grpSpPr>
          <a:xfrm>
            <a:off x="2257425" y="4724400"/>
            <a:ext cx="9166225" cy="567690"/>
            <a:chOff x="1938778" y="1576664"/>
            <a:chExt cx="8642288" cy="2549043"/>
          </a:xfrm>
        </p:grpSpPr>
        <p:sp>
          <p:nvSpPr>
            <p:cNvPr id="53" name="矩形 52"/>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4" name="矩形 53"/>
            <p:cNvSpPr/>
            <p:nvPr/>
          </p:nvSpPr>
          <p:spPr>
            <a:xfrm>
              <a:off x="3763627" y="1955884"/>
              <a:ext cx="6677343" cy="1930315"/>
            </a:xfrm>
            <a:prstGeom prst="rect">
              <a:avLst/>
            </a:prstGeom>
          </p:spPr>
          <p:txBody>
            <a:bodyPr wrap="square">
              <a:spAutoFit/>
            </a:bodyPr>
            <a:lstStyle/>
            <a:p>
              <a:pPr algn="just">
                <a:lnSpc>
                  <a:spcPct val="110000"/>
                </a:lnSpc>
                <a:defRPr/>
              </a:pPr>
              <a:r>
                <a:rPr lang="zh-CN" altLang="en-US" sz="2000" kern="100" dirty="0">
                  <a:cs typeface="+mn-ea"/>
                  <a:sym typeface="+mn-lt"/>
                </a:rPr>
                <a:t>学校发文，任命杨冠杰为计算机科学系主任。</a:t>
              </a:r>
            </a:p>
          </p:txBody>
        </p:sp>
        <p:sp>
          <p:nvSpPr>
            <p:cNvPr id="55" name="矩形 54"/>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3</a:t>
              </a:r>
              <a:r>
                <a:rPr lang="zh-CN" altLang="en-US" sz="2000" b="1" kern="0">
                  <a:solidFill>
                    <a:prstClr val="white"/>
                  </a:solidFill>
                  <a:cs typeface="+mn-ea"/>
                  <a:sym typeface="+mn-lt"/>
                </a:rPr>
                <a:t>日</a:t>
              </a:r>
            </a:p>
          </p:txBody>
        </p:sp>
      </p:grpSp>
      <p:grpSp>
        <p:nvGrpSpPr>
          <p:cNvPr id="66" name="组合 65"/>
          <p:cNvGrpSpPr/>
          <p:nvPr/>
        </p:nvGrpSpPr>
        <p:grpSpPr>
          <a:xfrm>
            <a:off x="1172845" y="5444490"/>
            <a:ext cx="10598150" cy="567690"/>
            <a:chOff x="914396" y="1576664"/>
            <a:chExt cx="9992365" cy="2549043"/>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1994</a:t>
              </a:r>
              <a:r>
                <a:rPr lang="zh-CN" altLang="en-US" sz="2000" b="1" kern="0">
                  <a:solidFill>
                    <a:prstClr val="white"/>
                  </a:solidFill>
                  <a:cs typeface="+mn-ea"/>
                  <a:sym typeface="+mn-lt"/>
                </a:rPr>
                <a:t>年</a:t>
              </a:r>
            </a:p>
          </p:txBody>
        </p:sp>
        <p:sp>
          <p:nvSpPr>
            <p:cNvPr id="68" name="矩形 6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刘贵聚为计算机科学系总支书记。</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9</a:t>
              </a:r>
              <a:r>
                <a:rPr lang="zh-CN" altLang="en-US" sz="2000" b="1" kern="0">
                  <a:solidFill>
                    <a:prstClr val="white"/>
                  </a:solidFill>
                  <a:cs typeface="+mn-ea"/>
                  <a:sym typeface="+mn-lt"/>
                </a:rPr>
                <a:t>月</a:t>
              </a:r>
              <a:r>
                <a:rPr lang="en-US" altLang="zh-CN" sz="2000" b="1" kern="0">
                  <a:solidFill>
                    <a:prstClr val="white"/>
                  </a:solidFill>
                  <a:cs typeface="+mn-ea"/>
                  <a:sym typeface="+mn-lt"/>
                </a:rPr>
                <a:t>1</a:t>
              </a:r>
              <a:r>
                <a:rPr lang="zh-CN" altLang="en-US" sz="2000" b="1" kern="0">
                  <a:solidFill>
                    <a:prstClr val="white"/>
                  </a:solidFill>
                  <a:cs typeface="+mn-ea"/>
                  <a:sym typeface="+mn-lt"/>
                </a:rPr>
                <a:t>日</a:t>
              </a:r>
            </a:p>
          </p:txBody>
        </p:sp>
      </p:grpSp>
      <p:grpSp>
        <p:nvGrpSpPr>
          <p:cNvPr id="3" name="组合 2"/>
          <p:cNvGrpSpPr/>
          <p:nvPr/>
        </p:nvGrpSpPr>
        <p:grpSpPr>
          <a:xfrm>
            <a:off x="2257425" y="4015740"/>
            <a:ext cx="9511665" cy="567690"/>
            <a:chOff x="1938778" y="1576664"/>
            <a:chExt cx="8967983" cy="2549043"/>
          </a:xfrm>
        </p:grpSpPr>
        <p:sp>
          <p:nvSpPr>
            <p:cNvPr id="4" name="矩形 3"/>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 name="矩形 4"/>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校党委研究决定，成立技术科学学院，其中包含计算机科学系。</a:t>
              </a:r>
            </a:p>
          </p:txBody>
        </p:sp>
        <p:sp>
          <p:nvSpPr>
            <p:cNvPr id="6" name="矩形 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4</a:t>
              </a:r>
              <a:r>
                <a:rPr lang="zh-CN" altLang="en-US" sz="2000" b="1" kern="0">
                  <a:solidFill>
                    <a:prstClr val="white"/>
                  </a:solidFill>
                  <a:cs typeface="+mn-ea"/>
                  <a:sym typeface="+mn-lt"/>
                </a:rPr>
                <a:t>月</a:t>
              </a:r>
              <a:r>
                <a:rPr lang="en-US" altLang="zh-CN" sz="2000" b="1" kern="0">
                  <a:solidFill>
                    <a:prstClr val="white"/>
                  </a:solidFill>
                  <a:cs typeface="+mn-ea"/>
                  <a:sym typeface="+mn-lt"/>
                </a:rPr>
                <a:t>29</a:t>
              </a:r>
              <a:r>
                <a:rPr lang="zh-CN" altLang="en-US" sz="2000" b="1" kern="0">
                  <a:solidFill>
                    <a:prstClr val="white"/>
                  </a:solidFill>
                  <a:cs typeface="+mn-ea"/>
                  <a:sym typeface="+mn-lt"/>
                </a:rPr>
                <a:t>日</a:t>
              </a:r>
            </a:p>
          </p:txBody>
        </p:sp>
      </p:grpSp>
      <p:grpSp>
        <p:nvGrpSpPr>
          <p:cNvPr id="9" name="组合 8"/>
          <p:cNvGrpSpPr/>
          <p:nvPr/>
        </p:nvGrpSpPr>
        <p:grpSpPr>
          <a:xfrm>
            <a:off x="1170940" y="3307080"/>
            <a:ext cx="10598150" cy="567690"/>
            <a:chOff x="914396" y="1576664"/>
            <a:chExt cx="9992365" cy="2549043"/>
          </a:xfrm>
        </p:grpSpPr>
        <p:sp>
          <p:nvSpPr>
            <p:cNvPr id="10" name="圆角矩形 9"/>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1993</a:t>
              </a:r>
              <a:r>
                <a:rPr lang="zh-CN" altLang="en-US" sz="2000" b="1" kern="0">
                  <a:solidFill>
                    <a:prstClr val="white"/>
                  </a:solidFill>
                  <a:cs typeface="+mn-ea"/>
                  <a:sym typeface="+mn-lt"/>
                </a:rPr>
                <a:t>年</a:t>
              </a:r>
            </a:p>
          </p:txBody>
        </p:sp>
        <p:sp>
          <p:nvSpPr>
            <p:cNvPr id="11" name="矩形 10"/>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2" name="矩形 11"/>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党委研究决定任命吴成斌为计算机科学系党总支书记。</a:t>
              </a:r>
            </a:p>
          </p:txBody>
        </p:sp>
        <p:sp>
          <p:nvSpPr>
            <p:cNvPr id="13" name="矩形 12"/>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000"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000" fill="hold">
                                          <p:stCondLst>
                                            <p:cond delay="0"/>
                                          </p:stCondLst>
                                        </p:cTn>
                                        <p:tgtEl>
                                          <p:spTgt spid="51"/>
                                        </p:tgtEl>
                                        <p:attrNameLst>
                                          <p:attrName>style.visibility</p:attrName>
                                        </p:attrNameLst>
                                      </p:cBhvr>
                                      <p:to>
                                        <p:strVal val="visible"/>
                                      </p:to>
                                    </p:set>
                                    <p:animEffect transition="in" filter="wipe(left)">
                                      <p:cBhvr>
                                        <p:cTn id="23" dur="1000"/>
                                        <p:tgtEl>
                                          <p:spTgt spid="51"/>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000" fill="hold">
                                          <p:stCondLst>
                                            <p:cond delay="0"/>
                                          </p:stCondLst>
                                        </p:cTn>
                                        <p:tgtEl>
                                          <p:spTgt spid="66"/>
                                        </p:tgtEl>
                                        <p:attrNameLst>
                                          <p:attrName>style.visibility</p:attrName>
                                        </p:attrNameLst>
                                      </p:cBhvr>
                                      <p:to>
                                        <p:strVal val="visible"/>
                                      </p:to>
                                    </p:set>
                                    <p:animEffect transition="in" filter="wipe(left)">
                                      <p:cBhvr>
                                        <p:cTn id="27"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210" y="1226185"/>
            <a:ext cx="10252710" cy="757555"/>
            <a:chOff x="914396" y="1576664"/>
            <a:chExt cx="9666670" cy="3401575"/>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1995</a:t>
              </a:r>
              <a:r>
                <a:rPr lang="zh-CN" altLang="en-US" sz="2000" b="1" kern="0">
                  <a:solidFill>
                    <a:prstClr val="white"/>
                  </a:solidFill>
                  <a:cs typeface="+mn-ea"/>
                  <a:sym typeface="+mn-lt"/>
                </a:rPr>
                <a:t>年</a:t>
              </a:r>
            </a:p>
          </p:txBody>
        </p:sp>
        <p:sp>
          <p:nvSpPr>
            <p:cNvPr id="22" name="矩形 21"/>
            <p:cNvSpPr/>
            <p:nvPr/>
          </p:nvSpPr>
          <p:spPr>
            <a:xfrm>
              <a:off x="2999082" y="1576664"/>
              <a:ext cx="7581984" cy="3401575"/>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2430" y="1833279"/>
              <a:ext cx="6591129" cy="3144960"/>
            </a:xfrm>
            <a:prstGeom prst="rect">
              <a:avLst/>
            </a:prstGeom>
          </p:spPr>
          <p:txBody>
            <a:bodyPr wrap="square">
              <a:spAutoFit/>
            </a:bodyPr>
            <a:lstStyle/>
            <a:p>
              <a:pPr algn="just">
                <a:lnSpc>
                  <a:spcPct val="110000"/>
                </a:lnSpc>
                <a:defRPr/>
              </a:pPr>
              <a:r>
                <a:rPr lang="zh-CN" altLang="en-US" kern="100" dirty="0">
                  <a:cs typeface="+mn-ea"/>
                  <a:sym typeface="+mn-lt"/>
                </a:rPr>
                <a:t>学校党委常委会决定，成立技术科学学院党总支。其中，唐功友为计算机系主任。</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a:t>
              </a:r>
              <a:r>
                <a:rPr lang="zh-CN" altLang="en-US" sz="2000" b="1" kern="0">
                  <a:solidFill>
                    <a:prstClr val="white"/>
                  </a:solidFill>
                  <a:cs typeface="+mn-ea"/>
                  <a:sym typeface="+mn-lt"/>
                </a:rPr>
                <a:t>月</a:t>
              </a:r>
              <a:r>
                <a:rPr lang="en-US" altLang="zh-CN" sz="2000" b="1" kern="0">
                  <a:solidFill>
                    <a:prstClr val="white"/>
                  </a:solidFill>
                  <a:cs typeface="+mn-ea"/>
                  <a:sym typeface="+mn-lt"/>
                </a:rPr>
                <a:t>16</a:t>
              </a:r>
              <a:r>
                <a:rPr lang="zh-CN" altLang="en-US" sz="2000" b="1" kern="0">
                  <a:solidFill>
                    <a:prstClr val="white"/>
                  </a:solidFill>
                  <a:cs typeface="+mn-ea"/>
                  <a:sym typeface="+mn-lt"/>
                </a:rPr>
                <a:t>日</a:t>
              </a:r>
            </a:p>
          </p:txBody>
        </p:sp>
      </p:grpSp>
      <p:grpSp>
        <p:nvGrpSpPr>
          <p:cNvPr id="17" name="组合 16"/>
          <p:cNvGrpSpPr/>
          <p:nvPr/>
        </p:nvGrpSpPr>
        <p:grpSpPr>
          <a:xfrm>
            <a:off x="2256155" y="2082165"/>
            <a:ext cx="9511665" cy="567690"/>
            <a:chOff x="1938778" y="1576664"/>
            <a:chExt cx="8967983" cy="2549043"/>
          </a:xfrm>
        </p:grpSpPr>
        <p:sp>
          <p:nvSpPr>
            <p:cNvPr id="19" name="矩形 18"/>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郑国星任技术科学学院院长。</a:t>
              </a:r>
            </a:p>
          </p:txBody>
        </p:sp>
        <p:sp>
          <p:nvSpPr>
            <p:cNvPr id="34" name="矩形 3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3</a:t>
              </a:r>
              <a:r>
                <a:rPr lang="zh-CN" altLang="en-US" sz="2000" b="1" kern="0">
                  <a:solidFill>
                    <a:prstClr val="white"/>
                  </a:solidFill>
                  <a:cs typeface="+mn-ea"/>
                  <a:sym typeface="+mn-lt"/>
                </a:rPr>
                <a:t>日</a:t>
              </a:r>
            </a:p>
          </p:txBody>
        </p:sp>
      </p:grpSp>
      <p:grpSp>
        <p:nvGrpSpPr>
          <p:cNvPr id="46" name="组合 45"/>
          <p:cNvGrpSpPr/>
          <p:nvPr/>
        </p:nvGrpSpPr>
        <p:grpSpPr>
          <a:xfrm>
            <a:off x="2256155" y="2792095"/>
            <a:ext cx="9511665" cy="567690"/>
            <a:chOff x="1938778" y="1576664"/>
            <a:chExt cx="8967983" cy="2549043"/>
          </a:xfrm>
        </p:grpSpPr>
        <p:sp>
          <p:nvSpPr>
            <p:cNvPr id="48" name="矩形 4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49" name="矩形 4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学校党委研究决定成立计算机辅助设计与多媒体研究中心。</a:t>
              </a:r>
            </a:p>
          </p:txBody>
        </p:sp>
        <p:sp>
          <p:nvSpPr>
            <p:cNvPr id="50" name="矩形 4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7</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grpSp>
        <p:nvGrpSpPr>
          <p:cNvPr id="66" name="组合 65"/>
          <p:cNvGrpSpPr/>
          <p:nvPr/>
        </p:nvGrpSpPr>
        <p:grpSpPr>
          <a:xfrm>
            <a:off x="1172845" y="4909820"/>
            <a:ext cx="10598150" cy="567690"/>
            <a:chOff x="914396" y="1576664"/>
            <a:chExt cx="9992365" cy="2549043"/>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1999</a:t>
              </a:r>
              <a:r>
                <a:rPr lang="zh-CN" altLang="en-US" sz="2000" b="1" kern="0">
                  <a:solidFill>
                    <a:prstClr val="white"/>
                  </a:solidFill>
                  <a:cs typeface="+mn-ea"/>
                  <a:sym typeface="+mn-lt"/>
                </a:rPr>
                <a:t>年</a:t>
              </a:r>
            </a:p>
          </p:txBody>
        </p:sp>
        <p:sp>
          <p:nvSpPr>
            <p:cNvPr id="68" name="矩形 6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学校发文，技术科学学院更名为信息科学与工程学院。</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4</a:t>
              </a:r>
              <a:r>
                <a:rPr lang="zh-CN" altLang="en-US" sz="2000" b="1" kern="0">
                  <a:solidFill>
                    <a:prstClr val="white"/>
                  </a:solidFill>
                  <a:cs typeface="+mn-ea"/>
                  <a:sym typeface="+mn-lt"/>
                </a:rPr>
                <a:t>月</a:t>
              </a:r>
              <a:r>
                <a:rPr lang="en-US" altLang="zh-CN" sz="2000" b="1" kern="0">
                  <a:solidFill>
                    <a:prstClr val="white"/>
                  </a:solidFill>
                  <a:cs typeface="+mn-ea"/>
                  <a:sym typeface="+mn-lt"/>
                </a:rPr>
                <a:t>21</a:t>
              </a:r>
              <a:r>
                <a:rPr lang="zh-CN" altLang="en-US" sz="2000" b="1" kern="0">
                  <a:solidFill>
                    <a:prstClr val="white"/>
                  </a:solidFill>
                  <a:cs typeface="+mn-ea"/>
                  <a:sym typeface="+mn-lt"/>
                </a:rPr>
                <a:t>日</a:t>
              </a:r>
            </a:p>
          </p:txBody>
        </p:sp>
      </p:grpSp>
      <p:grpSp>
        <p:nvGrpSpPr>
          <p:cNvPr id="3" name="组合 2"/>
          <p:cNvGrpSpPr/>
          <p:nvPr/>
        </p:nvGrpSpPr>
        <p:grpSpPr>
          <a:xfrm>
            <a:off x="2256155" y="3479800"/>
            <a:ext cx="9511665" cy="567690"/>
            <a:chOff x="1938778" y="1576664"/>
            <a:chExt cx="8967983" cy="2549043"/>
          </a:xfrm>
        </p:grpSpPr>
        <p:sp>
          <p:nvSpPr>
            <p:cNvPr id="4" name="矩形 3"/>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 name="矩形 4"/>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计算机应用为新增硕士点。</a:t>
              </a:r>
            </a:p>
          </p:txBody>
        </p:sp>
        <p:sp>
          <p:nvSpPr>
            <p:cNvPr id="6" name="矩形 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endParaRPr lang="zh-CN" altLang="en-US" sz="2000" b="1" kern="0">
                <a:solidFill>
                  <a:prstClr val="white"/>
                </a:solidFill>
                <a:cs typeface="+mn-ea"/>
                <a:sym typeface="+mn-lt"/>
              </a:endParaRPr>
            </a:p>
          </p:txBody>
        </p:sp>
      </p:grpSp>
      <p:grpSp>
        <p:nvGrpSpPr>
          <p:cNvPr id="9" name="组合 8"/>
          <p:cNvGrpSpPr/>
          <p:nvPr/>
        </p:nvGrpSpPr>
        <p:grpSpPr>
          <a:xfrm>
            <a:off x="1169670" y="4168140"/>
            <a:ext cx="10598150" cy="567690"/>
            <a:chOff x="914396" y="1576664"/>
            <a:chExt cx="9992365" cy="2549043"/>
          </a:xfrm>
        </p:grpSpPr>
        <p:sp>
          <p:nvSpPr>
            <p:cNvPr id="10" name="圆角矩形 9"/>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1998</a:t>
              </a:r>
              <a:r>
                <a:rPr lang="zh-CN" altLang="en-US" sz="2000" b="1" kern="0">
                  <a:solidFill>
                    <a:prstClr val="white"/>
                  </a:solidFill>
                  <a:cs typeface="+mn-ea"/>
                  <a:sym typeface="+mn-lt"/>
                </a:rPr>
                <a:t>年</a:t>
              </a:r>
            </a:p>
          </p:txBody>
        </p:sp>
        <p:sp>
          <p:nvSpPr>
            <p:cNvPr id="11" name="矩形 10"/>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2" name="矩形 11"/>
            <p:cNvSpPr/>
            <p:nvPr/>
          </p:nvSpPr>
          <p:spPr>
            <a:xfrm>
              <a:off x="3764012" y="2090964"/>
              <a:ext cx="7142749" cy="1776347"/>
            </a:xfrm>
            <a:prstGeom prst="rect">
              <a:avLst/>
            </a:prstGeom>
          </p:spPr>
          <p:txBody>
            <a:bodyPr wrap="square">
              <a:spAutoFit/>
            </a:bodyPr>
            <a:lstStyle/>
            <a:p>
              <a:pPr algn="just">
                <a:lnSpc>
                  <a:spcPct val="110000"/>
                </a:lnSpc>
                <a:defRPr/>
              </a:pPr>
              <a:r>
                <a:rPr lang="zh-CN" altLang="en-US" kern="100" dirty="0">
                  <a:cs typeface="+mn-ea"/>
                  <a:sym typeface="+mn-lt"/>
                </a:rPr>
                <a:t>学校发文，王宁为技术科学学院院长，其中唐功友为计算机科学系主任。</a:t>
              </a:r>
            </a:p>
          </p:txBody>
        </p:sp>
        <p:sp>
          <p:nvSpPr>
            <p:cNvPr id="13" name="矩形 12"/>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22</a:t>
              </a:r>
              <a:r>
                <a:rPr lang="zh-CN" altLang="en-US" sz="2000" b="1" kern="0">
                  <a:solidFill>
                    <a:prstClr val="white"/>
                  </a:solidFill>
                  <a:cs typeface="+mn-ea"/>
                  <a:sym typeface="+mn-lt"/>
                </a:rPr>
                <a:t>日</a:t>
              </a:r>
            </a:p>
          </p:txBody>
        </p:sp>
      </p:grpSp>
      <p:grpSp>
        <p:nvGrpSpPr>
          <p:cNvPr id="14" name="组合 13"/>
          <p:cNvGrpSpPr/>
          <p:nvPr/>
        </p:nvGrpSpPr>
        <p:grpSpPr>
          <a:xfrm>
            <a:off x="1172845" y="5581650"/>
            <a:ext cx="10252710" cy="814705"/>
            <a:chOff x="914396" y="1576664"/>
            <a:chExt cx="9666670" cy="3658190"/>
          </a:xfrm>
        </p:grpSpPr>
        <p:sp>
          <p:nvSpPr>
            <p:cNvPr id="15" name="圆角矩形 14"/>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2001</a:t>
              </a:r>
              <a:r>
                <a:rPr lang="zh-CN" altLang="en-US" sz="2000" b="1" kern="0">
                  <a:solidFill>
                    <a:prstClr val="white"/>
                  </a:solidFill>
                  <a:cs typeface="+mn-ea"/>
                  <a:sym typeface="+mn-lt"/>
                </a:rPr>
                <a:t>年</a:t>
              </a:r>
            </a:p>
          </p:txBody>
        </p:sp>
        <p:sp>
          <p:nvSpPr>
            <p:cNvPr id="27" name="矩形 26"/>
            <p:cNvSpPr/>
            <p:nvPr/>
          </p:nvSpPr>
          <p:spPr>
            <a:xfrm>
              <a:off x="1936383" y="1576664"/>
              <a:ext cx="1222553"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11</a:t>
              </a:r>
              <a:r>
                <a:rPr lang="zh-CN" altLang="en-US" sz="2000" b="1" kern="0">
                  <a:solidFill>
                    <a:prstClr val="white"/>
                  </a:solidFill>
                  <a:cs typeface="+mn-ea"/>
                  <a:sym typeface="+mn-lt"/>
                </a:rPr>
                <a:t>月</a:t>
              </a:r>
              <a:r>
                <a:rPr lang="en-US" altLang="zh-CN" sz="2000" b="1" kern="0">
                  <a:solidFill>
                    <a:prstClr val="white"/>
                  </a:solidFill>
                  <a:cs typeface="+mn-ea"/>
                  <a:sym typeface="+mn-lt"/>
                </a:rPr>
                <a:t>15</a:t>
              </a:r>
              <a:r>
                <a:rPr lang="zh-CN" altLang="en-US" sz="2000" b="1" kern="0">
                  <a:solidFill>
                    <a:prstClr val="white"/>
                  </a:solidFill>
                  <a:cs typeface="+mn-ea"/>
                  <a:sym typeface="+mn-lt"/>
                </a:rPr>
                <a:t>日</a:t>
              </a:r>
            </a:p>
          </p:txBody>
        </p:sp>
        <p:sp>
          <p:nvSpPr>
            <p:cNvPr id="24" name="矩形 23"/>
            <p:cNvSpPr/>
            <p:nvPr/>
          </p:nvSpPr>
          <p:spPr>
            <a:xfrm>
              <a:off x="3764226" y="1833279"/>
              <a:ext cx="6533654" cy="3144960"/>
            </a:xfrm>
            <a:prstGeom prst="rect">
              <a:avLst/>
            </a:prstGeom>
          </p:spPr>
          <p:txBody>
            <a:bodyPr wrap="square">
              <a:spAutoFit/>
            </a:bodyPr>
            <a:lstStyle/>
            <a:p>
              <a:pPr algn="just">
                <a:lnSpc>
                  <a:spcPct val="110000"/>
                </a:lnSpc>
                <a:defRPr/>
              </a:pPr>
              <a:r>
                <a:rPr lang="zh-CN" altLang="en-US" kern="100" dirty="0">
                  <a:cs typeface="+mn-ea"/>
                  <a:sym typeface="+mn-lt"/>
                </a:rPr>
                <a:t>学校发文，王宁为信息科学与工程学院院长，其中孟庆春为计算机科学与技术系主任。</a:t>
              </a:r>
            </a:p>
          </p:txBody>
        </p:sp>
        <p:sp>
          <p:nvSpPr>
            <p:cNvPr id="16" name="矩形 15"/>
            <p:cNvSpPr/>
            <p:nvPr/>
          </p:nvSpPr>
          <p:spPr>
            <a:xfrm>
              <a:off x="2999082" y="1576664"/>
              <a:ext cx="7581984" cy="365819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46"/>
                                        </p:tgtEl>
                                        <p:attrNameLst>
                                          <p:attrName>style.visibility</p:attrName>
                                        </p:attrNameLst>
                                      </p:cBhvr>
                                      <p:to>
                                        <p:strVal val="visible"/>
                                      </p:to>
                                    </p:set>
                                    <p:animEffect transition="in" filter="wipe(left)">
                                      <p:cBhvr>
                                        <p:cTn id="15" dur="1000"/>
                                        <p:tgtEl>
                                          <p:spTgt spid="46"/>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000"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000" fill="hold">
                                          <p:stCondLst>
                                            <p:cond delay="0"/>
                                          </p:stCondLst>
                                        </p:cTn>
                                        <p:tgtEl>
                                          <p:spTgt spid="9"/>
                                        </p:tgtEl>
                                        <p:attrNameLst>
                                          <p:attrName>style.visibility</p:attrName>
                                        </p:attrNameLst>
                                      </p:cBhvr>
                                      <p:to>
                                        <p:strVal val="visible"/>
                                      </p:to>
                                    </p:set>
                                    <p:animEffect transition="in" filter="wipe(left)">
                                      <p:cBhvr>
                                        <p:cTn id="23" dur="1000"/>
                                        <p:tgtEl>
                                          <p:spTgt spid="9"/>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000" fill="hold">
                                          <p:stCondLst>
                                            <p:cond delay="0"/>
                                          </p:stCondLst>
                                        </p:cTn>
                                        <p:tgtEl>
                                          <p:spTgt spid="66"/>
                                        </p:tgtEl>
                                        <p:attrNameLst>
                                          <p:attrName>style.visibility</p:attrName>
                                        </p:attrNameLst>
                                      </p:cBhvr>
                                      <p:to>
                                        <p:strVal val="visible"/>
                                      </p:to>
                                    </p:set>
                                    <p:animEffect transition="in" filter="wipe(left)">
                                      <p:cBhvr>
                                        <p:cTn id="27" dur="1000"/>
                                        <p:tgtEl>
                                          <p:spTgt spid="66"/>
                                        </p:tgtEl>
                                      </p:cBhvr>
                                    </p:animEffect>
                                  </p:childTnLst>
                                </p:cTn>
                              </p:par>
                            </p:childTnLst>
                          </p:cTn>
                        </p:par>
                        <p:par>
                          <p:cTn id="28" fill="hold">
                            <p:stCondLst>
                              <p:cond delay="6000"/>
                            </p:stCondLst>
                            <p:childTnLst>
                              <p:par>
                                <p:cTn id="29" presetID="22" presetClass="entr" presetSubtype="8" fill="hold" nodeType="afterEffect">
                                  <p:stCondLst>
                                    <p:cond delay="0"/>
                                  </p:stCondLst>
                                  <p:childTnLst>
                                    <p:set>
                                      <p:cBhvr>
                                        <p:cTn id="30" dur="1000" fill="hold">
                                          <p:stCondLst>
                                            <p:cond delay="0"/>
                                          </p:stCondLst>
                                        </p:cTn>
                                        <p:tgtEl>
                                          <p:spTgt spid="14"/>
                                        </p:tgtEl>
                                        <p:attrNameLst>
                                          <p:attrName>style.visibility</p:attrName>
                                        </p:attrNameLst>
                                      </p:cBhvr>
                                      <p:to>
                                        <p:strVal val="visible"/>
                                      </p:to>
                                    </p:set>
                                    <p:animEffect transition="in" filter="wipe(left)">
                                      <p:cBhvr>
                                        <p:cTn id="3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210" y="1395730"/>
            <a:ext cx="10252710" cy="757555"/>
            <a:chOff x="914396" y="1576664"/>
            <a:chExt cx="9666670" cy="3401575"/>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2002</a:t>
              </a:r>
              <a:r>
                <a:rPr lang="zh-CN" altLang="en-US" sz="2000" b="1" kern="0">
                  <a:solidFill>
                    <a:prstClr val="white"/>
                  </a:solidFill>
                  <a:cs typeface="+mn-ea"/>
                  <a:sym typeface="+mn-lt"/>
                </a:rPr>
                <a:t>年</a:t>
              </a:r>
            </a:p>
          </p:txBody>
        </p:sp>
        <p:sp>
          <p:nvSpPr>
            <p:cNvPr id="22" name="矩形 21"/>
            <p:cNvSpPr/>
            <p:nvPr/>
          </p:nvSpPr>
          <p:spPr>
            <a:xfrm>
              <a:off x="2999082" y="1576664"/>
              <a:ext cx="7581984" cy="3401575"/>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2430" y="1833279"/>
              <a:ext cx="6591129" cy="3144960"/>
            </a:xfrm>
            <a:prstGeom prst="rect">
              <a:avLst/>
            </a:prstGeom>
          </p:spPr>
          <p:txBody>
            <a:bodyPr wrap="square">
              <a:spAutoFit/>
            </a:bodyPr>
            <a:lstStyle/>
            <a:p>
              <a:pPr algn="just">
                <a:lnSpc>
                  <a:spcPct val="110000"/>
                </a:lnSpc>
                <a:defRPr/>
              </a:pPr>
              <a:r>
                <a:rPr lang="zh-CN" altLang="en-US" kern="100" dirty="0">
                  <a:cs typeface="+mn-ea"/>
                  <a:sym typeface="+mn-lt"/>
                </a:rPr>
                <a:t>教育部下文，计算机科学与技术专业获准增设第二学士学位 ，修业两年，授予工学学位。</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11</a:t>
              </a:r>
              <a:r>
                <a:rPr lang="zh-CN" altLang="en-US" sz="2000" b="1" kern="0">
                  <a:solidFill>
                    <a:prstClr val="white"/>
                  </a:solidFill>
                  <a:cs typeface="+mn-ea"/>
                  <a:sym typeface="+mn-lt"/>
                </a:rPr>
                <a:t>日</a:t>
              </a:r>
            </a:p>
          </p:txBody>
        </p:sp>
      </p:grpSp>
      <p:grpSp>
        <p:nvGrpSpPr>
          <p:cNvPr id="17" name="组合 16"/>
          <p:cNvGrpSpPr/>
          <p:nvPr/>
        </p:nvGrpSpPr>
        <p:grpSpPr>
          <a:xfrm>
            <a:off x="2042160" y="2261870"/>
            <a:ext cx="9726295" cy="567690"/>
            <a:chOff x="1736416" y="1576664"/>
            <a:chExt cx="9170345" cy="2549043"/>
          </a:xfrm>
        </p:grpSpPr>
        <p:sp>
          <p:nvSpPr>
            <p:cNvPr id="19" name="矩形 18"/>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教育部发文同意青岛海洋大学更名为中国海洋大学。</a:t>
              </a:r>
            </a:p>
          </p:txBody>
        </p:sp>
        <p:sp>
          <p:nvSpPr>
            <p:cNvPr id="34" name="矩形 33"/>
            <p:cNvSpPr/>
            <p:nvPr/>
          </p:nvSpPr>
          <p:spPr>
            <a:xfrm>
              <a:off x="1736416" y="1576664"/>
              <a:ext cx="1262666"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10</a:t>
              </a:r>
              <a:r>
                <a:rPr lang="zh-CN" altLang="en-US" sz="2000" b="1" kern="0">
                  <a:solidFill>
                    <a:prstClr val="white"/>
                  </a:solidFill>
                  <a:cs typeface="+mn-ea"/>
                  <a:sym typeface="+mn-lt"/>
                </a:rPr>
                <a:t>月</a:t>
              </a:r>
              <a:r>
                <a:rPr lang="en-US" altLang="zh-CN" sz="2000" b="1" kern="0">
                  <a:solidFill>
                    <a:prstClr val="white"/>
                  </a:solidFill>
                  <a:cs typeface="+mn-ea"/>
                  <a:sym typeface="+mn-lt"/>
                </a:rPr>
                <a:t>10</a:t>
              </a:r>
              <a:r>
                <a:rPr lang="zh-CN" altLang="en-US" sz="2000" b="1" kern="0">
                  <a:solidFill>
                    <a:prstClr val="white"/>
                  </a:solidFill>
                  <a:cs typeface="+mn-ea"/>
                  <a:sym typeface="+mn-lt"/>
                </a:rPr>
                <a:t>日</a:t>
              </a:r>
            </a:p>
          </p:txBody>
        </p:sp>
      </p:grpSp>
      <p:grpSp>
        <p:nvGrpSpPr>
          <p:cNvPr id="66" name="组合 65"/>
          <p:cNvGrpSpPr/>
          <p:nvPr/>
        </p:nvGrpSpPr>
        <p:grpSpPr>
          <a:xfrm>
            <a:off x="1170305" y="3642995"/>
            <a:ext cx="10252710" cy="814705"/>
            <a:chOff x="914396" y="1576664"/>
            <a:chExt cx="9666670" cy="3658190"/>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2004</a:t>
              </a:r>
              <a:r>
                <a:rPr lang="zh-CN" altLang="en-US" sz="2000" b="1" kern="0">
                  <a:solidFill>
                    <a:prstClr val="white"/>
                  </a:solidFill>
                  <a:cs typeface="+mn-ea"/>
                  <a:sym typeface="+mn-lt"/>
                </a:rPr>
                <a:t>年</a:t>
              </a:r>
            </a:p>
          </p:txBody>
        </p:sp>
        <p:sp>
          <p:nvSpPr>
            <p:cNvPr id="68" name="矩形 67"/>
            <p:cNvSpPr/>
            <p:nvPr/>
          </p:nvSpPr>
          <p:spPr>
            <a:xfrm>
              <a:off x="2999082" y="1576664"/>
              <a:ext cx="7581984" cy="365819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226" y="2089894"/>
              <a:ext cx="6591129" cy="3144960"/>
            </a:xfrm>
            <a:prstGeom prst="rect">
              <a:avLst/>
            </a:prstGeom>
          </p:spPr>
          <p:txBody>
            <a:bodyPr wrap="square">
              <a:spAutoFit/>
            </a:bodyPr>
            <a:lstStyle/>
            <a:p>
              <a:pPr algn="just">
                <a:lnSpc>
                  <a:spcPct val="110000"/>
                </a:lnSpc>
                <a:defRPr/>
              </a:pPr>
              <a:r>
                <a:rPr lang="zh-CN" altLang="en-US" kern="100" dirty="0">
                  <a:cs typeface="+mn-ea"/>
                  <a:sym typeface="+mn-lt"/>
                </a:rPr>
                <a:t>学校发文，陈戈为信息科学与工程学院院长，其中魏志强为计算机科学与技术系主任。</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2</a:t>
              </a:r>
              <a:r>
                <a:rPr lang="zh-CN" altLang="en-US" sz="2000" b="1" kern="0">
                  <a:solidFill>
                    <a:prstClr val="white"/>
                  </a:solidFill>
                  <a:cs typeface="+mn-ea"/>
                  <a:sym typeface="+mn-lt"/>
                </a:rPr>
                <a:t>月</a:t>
              </a:r>
              <a:r>
                <a:rPr lang="en-US" altLang="zh-CN" sz="2000" b="1" kern="0">
                  <a:solidFill>
                    <a:prstClr val="white"/>
                  </a:solidFill>
                  <a:cs typeface="+mn-ea"/>
                  <a:sym typeface="+mn-lt"/>
                </a:rPr>
                <a:t>24</a:t>
              </a:r>
              <a:r>
                <a:rPr lang="zh-CN" altLang="en-US" sz="2000" b="1" kern="0">
                  <a:solidFill>
                    <a:prstClr val="white"/>
                  </a:solidFill>
                  <a:cs typeface="+mn-ea"/>
                  <a:sym typeface="+mn-lt"/>
                </a:rPr>
                <a:t>日</a:t>
              </a:r>
            </a:p>
          </p:txBody>
        </p:sp>
      </p:grpSp>
      <p:grpSp>
        <p:nvGrpSpPr>
          <p:cNvPr id="9" name="组合 8"/>
          <p:cNvGrpSpPr/>
          <p:nvPr/>
        </p:nvGrpSpPr>
        <p:grpSpPr>
          <a:xfrm>
            <a:off x="2257425" y="4558665"/>
            <a:ext cx="9165590" cy="882650"/>
            <a:chOff x="1939377" y="1576664"/>
            <a:chExt cx="8641690" cy="3963277"/>
          </a:xfrm>
        </p:grpSpPr>
        <p:sp>
          <p:nvSpPr>
            <p:cNvPr id="10" name="矩形 9"/>
            <p:cNvSpPr/>
            <p:nvPr/>
          </p:nvSpPr>
          <p:spPr>
            <a:xfrm>
              <a:off x="2999083" y="1576664"/>
              <a:ext cx="7581984" cy="3963277"/>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1" name="矩形 10"/>
            <p:cNvSpPr/>
            <p:nvPr/>
          </p:nvSpPr>
          <p:spPr>
            <a:xfrm>
              <a:off x="3764226" y="2089894"/>
              <a:ext cx="6721048" cy="3450047"/>
            </a:xfrm>
            <a:prstGeom prst="rect">
              <a:avLst/>
            </a:prstGeom>
          </p:spPr>
          <p:txBody>
            <a:bodyPr wrap="square">
              <a:spAutoFit/>
            </a:bodyPr>
            <a:lstStyle/>
            <a:p>
              <a:pPr algn="just">
                <a:lnSpc>
                  <a:spcPct val="110000"/>
                </a:lnSpc>
                <a:defRPr/>
              </a:pPr>
              <a:r>
                <a:rPr lang="zh-CN" altLang="en-US" sz="2000" kern="100" dirty="0">
                  <a:cs typeface="+mn-ea"/>
                  <a:sym typeface="+mn-lt"/>
                </a:rPr>
                <a:t>学校发文，成立信息科学与工程学院电子信息技术研究所以及信息科学与工程学院软件工程研究所。</a:t>
              </a:r>
            </a:p>
          </p:txBody>
        </p:sp>
        <p:sp>
          <p:nvSpPr>
            <p:cNvPr id="12" name="矩形 11"/>
            <p:cNvSpPr/>
            <p:nvPr/>
          </p:nvSpPr>
          <p:spPr>
            <a:xfrm>
              <a:off x="1939377" y="1576664"/>
              <a:ext cx="1059706"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31</a:t>
              </a:r>
              <a:r>
                <a:rPr lang="zh-CN" altLang="en-US" sz="2000" b="1" kern="0">
                  <a:solidFill>
                    <a:prstClr val="white"/>
                  </a:solidFill>
                  <a:cs typeface="+mn-ea"/>
                  <a:sym typeface="+mn-lt"/>
                </a:rPr>
                <a:t>日</a:t>
              </a:r>
            </a:p>
          </p:txBody>
        </p:sp>
      </p:grpSp>
      <p:grpSp>
        <p:nvGrpSpPr>
          <p:cNvPr id="13" name="组合 12"/>
          <p:cNvGrpSpPr/>
          <p:nvPr/>
        </p:nvGrpSpPr>
        <p:grpSpPr>
          <a:xfrm>
            <a:off x="1172845" y="5599430"/>
            <a:ext cx="10252710" cy="814705"/>
            <a:chOff x="914396" y="1576664"/>
            <a:chExt cx="9666670" cy="3658190"/>
          </a:xfrm>
        </p:grpSpPr>
        <p:sp>
          <p:nvSpPr>
            <p:cNvPr id="14" name="圆角矩形 13"/>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2006</a:t>
              </a:r>
              <a:r>
                <a:rPr lang="zh-CN" altLang="en-US" sz="2000" b="1" kern="0">
                  <a:solidFill>
                    <a:prstClr val="white"/>
                  </a:solidFill>
                  <a:cs typeface="+mn-ea"/>
                  <a:sym typeface="+mn-lt"/>
                </a:rPr>
                <a:t>年</a:t>
              </a:r>
            </a:p>
          </p:txBody>
        </p:sp>
        <p:sp>
          <p:nvSpPr>
            <p:cNvPr id="15" name="矩形 14"/>
            <p:cNvSpPr/>
            <p:nvPr/>
          </p:nvSpPr>
          <p:spPr>
            <a:xfrm>
              <a:off x="2999082" y="1576664"/>
              <a:ext cx="7581984" cy="3655339"/>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6" name="矩形 15"/>
            <p:cNvSpPr/>
            <p:nvPr/>
          </p:nvSpPr>
          <p:spPr>
            <a:xfrm>
              <a:off x="3764226" y="2089894"/>
              <a:ext cx="6660579" cy="3144960"/>
            </a:xfrm>
            <a:prstGeom prst="rect">
              <a:avLst/>
            </a:prstGeom>
          </p:spPr>
          <p:txBody>
            <a:bodyPr wrap="square">
              <a:spAutoFit/>
            </a:bodyPr>
            <a:lstStyle/>
            <a:p>
              <a:pPr algn="just">
                <a:lnSpc>
                  <a:spcPct val="110000"/>
                </a:lnSpc>
                <a:defRPr/>
              </a:pPr>
              <a:r>
                <a:rPr lang="zh-CN" altLang="en-US" kern="100" dirty="0">
                  <a:cs typeface="+mn-ea"/>
                  <a:sym typeface="+mn-lt"/>
                </a:rPr>
                <a:t>国务院学位委员会公布第十批博士和硕士学位授权学科、专业的名单，增列了计算机应用技术为博士学位授权专业。</a:t>
              </a:r>
            </a:p>
          </p:txBody>
        </p:sp>
        <p:sp>
          <p:nvSpPr>
            <p:cNvPr id="24" name="矩形 2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9</a:t>
              </a:r>
              <a:r>
                <a:rPr lang="zh-CN" altLang="en-US" sz="2000" b="1" kern="0">
                  <a:solidFill>
                    <a:prstClr val="white"/>
                  </a:solidFill>
                  <a:cs typeface="+mn-ea"/>
                  <a:sym typeface="+mn-lt"/>
                </a:rPr>
                <a:t>月</a:t>
              </a:r>
              <a:r>
                <a:rPr lang="en-US" altLang="zh-CN" sz="2000" b="1" kern="0">
                  <a:solidFill>
                    <a:prstClr val="white"/>
                  </a:solidFill>
                  <a:cs typeface="+mn-ea"/>
                  <a:sym typeface="+mn-lt"/>
                </a:rPr>
                <a:t>18</a:t>
              </a:r>
              <a:r>
                <a:rPr lang="zh-CN" altLang="en-US" sz="2000" b="1" kern="0">
                  <a:solidFill>
                    <a:prstClr val="white"/>
                  </a:solidFill>
                  <a:cs typeface="+mn-ea"/>
                  <a:sym typeface="+mn-lt"/>
                </a:rPr>
                <a:t>日</a:t>
              </a:r>
            </a:p>
          </p:txBody>
        </p:sp>
      </p:grpSp>
      <p:grpSp>
        <p:nvGrpSpPr>
          <p:cNvPr id="2" name="组合 1"/>
          <p:cNvGrpSpPr/>
          <p:nvPr/>
        </p:nvGrpSpPr>
        <p:grpSpPr>
          <a:xfrm>
            <a:off x="1172845" y="2952115"/>
            <a:ext cx="10598150" cy="567690"/>
            <a:chOff x="914396" y="1576664"/>
            <a:chExt cx="9992365" cy="2549043"/>
          </a:xfrm>
        </p:grpSpPr>
        <p:sp>
          <p:nvSpPr>
            <p:cNvPr id="3" name="圆角矩形 2"/>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2003</a:t>
              </a:r>
              <a:r>
                <a:rPr lang="zh-CN" altLang="en-US" sz="2000" b="1" kern="0">
                  <a:solidFill>
                    <a:prstClr val="white"/>
                  </a:solidFill>
                  <a:cs typeface="+mn-ea"/>
                  <a:sym typeface="+mn-lt"/>
                </a:rPr>
                <a:t>年</a:t>
              </a:r>
            </a:p>
          </p:txBody>
        </p:sp>
        <p:sp>
          <p:nvSpPr>
            <p:cNvPr id="4" name="矩形 3"/>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 name="矩形 4"/>
            <p:cNvSpPr/>
            <p:nvPr/>
          </p:nvSpPr>
          <p:spPr>
            <a:xfrm>
              <a:off x="3764012" y="2090964"/>
              <a:ext cx="7142749" cy="1776347"/>
            </a:xfrm>
            <a:prstGeom prst="rect">
              <a:avLst/>
            </a:prstGeom>
          </p:spPr>
          <p:txBody>
            <a:bodyPr wrap="square">
              <a:spAutoFit/>
            </a:bodyPr>
            <a:lstStyle/>
            <a:p>
              <a:pPr algn="just">
                <a:lnSpc>
                  <a:spcPct val="110000"/>
                </a:lnSpc>
                <a:defRPr/>
              </a:pPr>
              <a:r>
                <a:rPr lang="zh-CN" altLang="en-US" kern="100" dirty="0">
                  <a:cs typeface="+mn-ea"/>
                  <a:sym typeface="+mn-lt"/>
                </a:rPr>
                <a:t>学校党委发文，吕铭为信息科学与工程学院党总支书记。</a:t>
              </a:r>
            </a:p>
          </p:txBody>
        </p:sp>
        <p:sp>
          <p:nvSpPr>
            <p:cNvPr id="6" name="矩形 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4</a:t>
              </a:r>
              <a:r>
                <a:rPr lang="zh-CN" altLang="en-US" sz="2000" b="1" kern="0">
                  <a:solidFill>
                    <a:prstClr val="white"/>
                  </a:solidFill>
                  <a:cs typeface="+mn-ea"/>
                  <a:sym typeface="+mn-lt"/>
                </a:rPr>
                <a:t>月</a:t>
              </a:r>
              <a:r>
                <a:rPr lang="en-US" altLang="zh-CN" sz="2000" b="1" kern="0">
                  <a:solidFill>
                    <a:prstClr val="white"/>
                  </a:solidFill>
                  <a:cs typeface="+mn-ea"/>
                  <a:sym typeface="+mn-lt"/>
                </a:rPr>
                <a:t>2</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000" fill="hold">
                                          <p:stCondLst>
                                            <p:cond delay="0"/>
                                          </p:stCondLst>
                                        </p:cTn>
                                        <p:tgtEl>
                                          <p:spTgt spid="66"/>
                                        </p:tgtEl>
                                        <p:attrNameLst>
                                          <p:attrName>style.visibility</p:attrName>
                                        </p:attrNameLst>
                                      </p:cBhvr>
                                      <p:to>
                                        <p:strVal val="visible"/>
                                      </p:to>
                                    </p:set>
                                    <p:animEffect transition="in" filter="wipe(left)">
                                      <p:cBhvr>
                                        <p:cTn id="19" dur="1000"/>
                                        <p:tgtEl>
                                          <p:spTgt spid="66"/>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000" fill="hold">
                                          <p:stCondLst>
                                            <p:cond delay="0"/>
                                          </p:stCondLst>
                                        </p:cTn>
                                        <p:tgtEl>
                                          <p:spTgt spid="9"/>
                                        </p:tgtEl>
                                        <p:attrNameLst>
                                          <p:attrName>style.visibility</p:attrName>
                                        </p:attrNameLst>
                                      </p:cBhvr>
                                      <p:to>
                                        <p:strVal val="visible"/>
                                      </p:to>
                                    </p:set>
                                    <p:animEffect transition="in" filter="wipe(left)">
                                      <p:cBhvr>
                                        <p:cTn id="23" dur="1000"/>
                                        <p:tgtEl>
                                          <p:spTgt spid="9"/>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000" fill="hold">
                                          <p:stCondLst>
                                            <p:cond delay="0"/>
                                          </p:stCondLst>
                                        </p:cTn>
                                        <p:tgtEl>
                                          <p:spTgt spid="13"/>
                                        </p:tgtEl>
                                        <p:attrNameLst>
                                          <p:attrName>style.visibility</p:attrName>
                                        </p:attrNameLst>
                                      </p:cBhvr>
                                      <p:to>
                                        <p:strVal val="visible"/>
                                      </p:to>
                                    </p:set>
                                    <p:animEffect transition="in" filter="wipe(left)">
                                      <p:cBhvr>
                                        <p:cTn id="2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583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1575" y="1290320"/>
            <a:ext cx="10252710" cy="814705"/>
            <a:chOff x="914396" y="1576664"/>
            <a:chExt cx="9666670" cy="3658190"/>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2006</a:t>
              </a:r>
              <a:r>
                <a:rPr lang="zh-CN" altLang="en-US" sz="2000" b="1" kern="0">
                  <a:solidFill>
                    <a:prstClr val="white"/>
                  </a:solidFill>
                  <a:cs typeface="+mn-ea"/>
                  <a:sym typeface="+mn-lt"/>
                </a:rPr>
                <a:t>年</a:t>
              </a:r>
            </a:p>
          </p:txBody>
        </p:sp>
        <p:sp>
          <p:nvSpPr>
            <p:cNvPr id="22" name="矩形 21"/>
            <p:cNvSpPr/>
            <p:nvPr/>
          </p:nvSpPr>
          <p:spPr>
            <a:xfrm>
              <a:off x="2999082" y="1576664"/>
              <a:ext cx="7581984" cy="365819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4226" y="2089894"/>
              <a:ext cx="6577359" cy="3144960"/>
            </a:xfrm>
            <a:prstGeom prst="rect">
              <a:avLst/>
            </a:prstGeom>
          </p:spPr>
          <p:txBody>
            <a:bodyPr wrap="square">
              <a:spAutoFit/>
            </a:bodyPr>
            <a:lstStyle/>
            <a:p>
              <a:pPr algn="just">
                <a:lnSpc>
                  <a:spcPct val="110000"/>
                </a:lnSpc>
                <a:defRPr/>
              </a:pPr>
              <a:r>
                <a:rPr lang="zh-CN" altLang="en-US" kern="100" dirty="0">
                  <a:cs typeface="+mn-ea"/>
                  <a:sym typeface="+mn-lt"/>
                </a:rPr>
                <a:t>崂山校区启用仪式隆重举行，崂山校区占地总面积1642亩，信息科学与工程学院为首批搬入学院</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9</a:t>
              </a:r>
              <a:r>
                <a:rPr lang="zh-CN" altLang="en-US" sz="2000" b="1" kern="0">
                  <a:solidFill>
                    <a:prstClr val="white"/>
                  </a:solidFill>
                  <a:cs typeface="+mn-ea"/>
                  <a:sym typeface="+mn-lt"/>
                </a:rPr>
                <a:t>月</a:t>
              </a:r>
              <a:r>
                <a:rPr lang="en-US" altLang="zh-CN" sz="2000" b="1" kern="0">
                  <a:solidFill>
                    <a:prstClr val="white"/>
                  </a:solidFill>
                  <a:cs typeface="+mn-ea"/>
                  <a:sym typeface="+mn-lt"/>
                </a:rPr>
                <a:t>17</a:t>
              </a:r>
              <a:r>
                <a:rPr lang="zh-CN" altLang="en-US" sz="2000" b="1" kern="0">
                  <a:solidFill>
                    <a:prstClr val="white"/>
                  </a:solidFill>
                  <a:cs typeface="+mn-ea"/>
                  <a:sym typeface="+mn-lt"/>
                </a:rPr>
                <a:t>日</a:t>
              </a:r>
            </a:p>
          </p:txBody>
        </p:sp>
      </p:grpSp>
      <p:grpSp>
        <p:nvGrpSpPr>
          <p:cNvPr id="17" name="组合 16"/>
          <p:cNvGrpSpPr/>
          <p:nvPr/>
        </p:nvGrpSpPr>
        <p:grpSpPr>
          <a:xfrm>
            <a:off x="1172845" y="2292985"/>
            <a:ext cx="10253345" cy="814705"/>
            <a:chOff x="913797" y="1576664"/>
            <a:chExt cx="9667269" cy="3658190"/>
          </a:xfrm>
        </p:grpSpPr>
        <p:sp>
          <p:nvSpPr>
            <p:cNvPr id="18" name="圆角矩形 17"/>
            <p:cNvSpPr/>
            <p:nvPr/>
          </p:nvSpPr>
          <p:spPr>
            <a:xfrm>
              <a:off x="913797"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2008</a:t>
              </a:r>
              <a:r>
                <a:rPr lang="zh-CN" altLang="en-US" sz="2000" b="1" kern="0">
                  <a:solidFill>
                    <a:prstClr val="white"/>
                  </a:solidFill>
                  <a:cs typeface="+mn-ea"/>
                  <a:sym typeface="+mn-lt"/>
                </a:rPr>
                <a:t>年</a:t>
              </a:r>
            </a:p>
          </p:txBody>
        </p:sp>
        <p:sp>
          <p:nvSpPr>
            <p:cNvPr id="19" name="矩形 18"/>
            <p:cNvSpPr/>
            <p:nvPr/>
          </p:nvSpPr>
          <p:spPr>
            <a:xfrm>
              <a:off x="2999082" y="1576664"/>
              <a:ext cx="7581984" cy="3655339"/>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33" name="矩形 32"/>
            <p:cNvSpPr/>
            <p:nvPr/>
          </p:nvSpPr>
          <p:spPr>
            <a:xfrm>
              <a:off x="3764225" y="2089894"/>
              <a:ext cx="6648605" cy="3144960"/>
            </a:xfrm>
            <a:prstGeom prst="rect">
              <a:avLst/>
            </a:prstGeom>
          </p:spPr>
          <p:txBody>
            <a:bodyPr wrap="square">
              <a:spAutoFit/>
            </a:bodyPr>
            <a:lstStyle/>
            <a:p>
              <a:pPr algn="just">
                <a:lnSpc>
                  <a:spcPct val="110000"/>
                </a:lnSpc>
                <a:defRPr/>
              </a:pPr>
              <a:r>
                <a:rPr lang="zh-CN" altLang="en-US" kern="100" dirty="0">
                  <a:cs typeface="+mn-ea"/>
                  <a:sym typeface="+mn-lt"/>
                </a:rPr>
                <a:t>学校发文，陈戈为信息科学与工程学院院长，吕铭为信息科学与工程学院常务副院长（兼）。</a:t>
              </a:r>
            </a:p>
          </p:txBody>
        </p:sp>
        <p:sp>
          <p:nvSpPr>
            <p:cNvPr id="34" name="矩形 3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6</a:t>
              </a:r>
              <a:r>
                <a:rPr lang="zh-CN" altLang="en-US" sz="2000" b="1" kern="0">
                  <a:solidFill>
                    <a:prstClr val="white"/>
                  </a:solidFill>
                  <a:cs typeface="+mn-ea"/>
                  <a:sym typeface="+mn-lt"/>
                </a:rPr>
                <a:t>月</a:t>
              </a:r>
              <a:r>
                <a:rPr lang="en-US" altLang="zh-CN" sz="2000" b="1" kern="0">
                  <a:solidFill>
                    <a:prstClr val="white"/>
                  </a:solidFill>
                  <a:cs typeface="+mn-ea"/>
                  <a:sym typeface="+mn-lt"/>
                </a:rPr>
                <a:t>17</a:t>
              </a:r>
              <a:r>
                <a:rPr lang="zh-CN" altLang="en-US" sz="2000" b="1" kern="0">
                  <a:solidFill>
                    <a:prstClr val="white"/>
                  </a:solidFill>
                  <a:cs typeface="+mn-ea"/>
                  <a:sym typeface="+mn-lt"/>
                </a:rPr>
                <a:t>日</a:t>
              </a:r>
            </a:p>
          </p:txBody>
        </p:sp>
      </p:grpSp>
      <p:grpSp>
        <p:nvGrpSpPr>
          <p:cNvPr id="46" name="组合 45"/>
          <p:cNvGrpSpPr/>
          <p:nvPr/>
        </p:nvGrpSpPr>
        <p:grpSpPr>
          <a:xfrm>
            <a:off x="2258695" y="3295650"/>
            <a:ext cx="9166225" cy="814705"/>
            <a:chOff x="1938778" y="1576664"/>
            <a:chExt cx="8642288" cy="3658190"/>
          </a:xfrm>
        </p:grpSpPr>
        <p:sp>
          <p:nvSpPr>
            <p:cNvPr id="48" name="矩形 47"/>
            <p:cNvSpPr/>
            <p:nvPr/>
          </p:nvSpPr>
          <p:spPr>
            <a:xfrm>
              <a:off x="2999082" y="1576664"/>
              <a:ext cx="7581984" cy="3658190"/>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49" name="矩形 48"/>
            <p:cNvSpPr/>
            <p:nvPr/>
          </p:nvSpPr>
          <p:spPr>
            <a:xfrm>
              <a:off x="3764226" y="2089894"/>
              <a:ext cx="6649802" cy="3144960"/>
            </a:xfrm>
            <a:prstGeom prst="rect">
              <a:avLst/>
            </a:prstGeom>
          </p:spPr>
          <p:txBody>
            <a:bodyPr wrap="square">
              <a:spAutoFit/>
            </a:bodyPr>
            <a:lstStyle/>
            <a:p>
              <a:pPr algn="just">
                <a:lnSpc>
                  <a:spcPct val="110000"/>
                </a:lnSpc>
                <a:defRPr/>
              </a:pPr>
              <a:r>
                <a:rPr lang="zh-CN" altLang="en-US" kern="100" dirty="0">
                  <a:cs typeface="+mn-ea"/>
                  <a:sym typeface="+mn-lt"/>
                </a:rPr>
                <a:t>学校发文，计算机科学系更名为计算机科学与技术系。魏志强为计算机科学与技术系主任。</a:t>
              </a:r>
            </a:p>
          </p:txBody>
        </p:sp>
        <p:sp>
          <p:nvSpPr>
            <p:cNvPr id="50" name="矩形 4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7</a:t>
              </a:r>
              <a:r>
                <a:rPr lang="zh-CN" altLang="en-US" sz="2000" b="1" kern="0">
                  <a:solidFill>
                    <a:prstClr val="white"/>
                  </a:solidFill>
                  <a:cs typeface="+mn-ea"/>
                  <a:sym typeface="+mn-lt"/>
                </a:rPr>
                <a:t>月</a:t>
              </a:r>
              <a:r>
                <a:rPr lang="en-US" altLang="zh-CN" sz="2000" b="1" kern="0">
                  <a:solidFill>
                    <a:prstClr val="white"/>
                  </a:solidFill>
                  <a:cs typeface="+mn-ea"/>
                  <a:sym typeface="+mn-lt"/>
                </a:rPr>
                <a:t>12</a:t>
              </a:r>
              <a:r>
                <a:rPr lang="zh-CN" altLang="en-US" sz="2000" b="1" kern="0">
                  <a:solidFill>
                    <a:prstClr val="white"/>
                  </a:solidFill>
                  <a:cs typeface="+mn-ea"/>
                  <a:sym typeface="+mn-lt"/>
                </a:rPr>
                <a:t>日</a:t>
              </a:r>
            </a:p>
          </p:txBody>
        </p:sp>
      </p:grpSp>
      <p:grpSp>
        <p:nvGrpSpPr>
          <p:cNvPr id="66" name="组合 65"/>
          <p:cNvGrpSpPr/>
          <p:nvPr/>
        </p:nvGrpSpPr>
        <p:grpSpPr>
          <a:xfrm>
            <a:off x="1172210" y="5768340"/>
            <a:ext cx="10598150" cy="567690"/>
            <a:chOff x="914396" y="1576664"/>
            <a:chExt cx="9992365" cy="2549043"/>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2011</a:t>
              </a:r>
              <a:r>
                <a:rPr lang="zh-CN" altLang="en-US" sz="2000" b="1" kern="0">
                  <a:solidFill>
                    <a:prstClr val="white"/>
                  </a:solidFill>
                  <a:cs typeface="+mn-ea"/>
                  <a:sym typeface="+mn-lt"/>
                </a:rPr>
                <a:t>年</a:t>
              </a:r>
            </a:p>
          </p:txBody>
        </p:sp>
        <p:sp>
          <p:nvSpPr>
            <p:cNvPr id="68" name="矩形 67"/>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012" y="2090964"/>
              <a:ext cx="7142749" cy="1930316"/>
            </a:xfrm>
            <a:prstGeom prst="rect">
              <a:avLst/>
            </a:prstGeom>
          </p:spPr>
          <p:txBody>
            <a:bodyPr wrap="square">
              <a:spAutoFit/>
            </a:bodyPr>
            <a:lstStyle/>
            <a:p>
              <a:pPr algn="just">
                <a:lnSpc>
                  <a:spcPct val="110000"/>
                </a:lnSpc>
                <a:defRPr/>
              </a:pPr>
              <a:r>
                <a:rPr lang="zh-CN" altLang="en-US" sz="2000" kern="100" dirty="0">
                  <a:cs typeface="+mn-ea"/>
                  <a:sym typeface="+mn-lt"/>
                </a:rPr>
                <a:t>计算机科学与技术获准增列为博士学位授权一级学科。</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3</a:t>
              </a:r>
              <a:r>
                <a:rPr lang="zh-CN" altLang="en-US" sz="2000" b="1" kern="0">
                  <a:solidFill>
                    <a:prstClr val="white"/>
                  </a:solidFill>
                  <a:cs typeface="+mn-ea"/>
                  <a:sym typeface="+mn-lt"/>
                </a:rPr>
                <a:t>日</a:t>
              </a:r>
            </a:p>
          </p:txBody>
        </p:sp>
      </p:grpSp>
      <p:grpSp>
        <p:nvGrpSpPr>
          <p:cNvPr id="3" name="组合 2"/>
          <p:cNvGrpSpPr/>
          <p:nvPr/>
        </p:nvGrpSpPr>
        <p:grpSpPr>
          <a:xfrm>
            <a:off x="1172845" y="4269740"/>
            <a:ext cx="10253345" cy="567690"/>
            <a:chOff x="913797" y="1576664"/>
            <a:chExt cx="9667269" cy="2549043"/>
          </a:xfrm>
        </p:grpSpPr>
        <p:sp>
          <p:nvSpPr>
            <p:cNvPr id="4" name="圆角矩形 3"/>
            <p:cNvSpPr/>
            <p:nvPr/>
          </p:nvSpPr>
          <p:spPr>
            <a:xfrm>
              <a:off x="913797"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2010</a:t>
              </a:r>
              <a:r>
                <a:rPr lang="zh-CN" altLang="en-US" sz="2000" b="1" kern="0">
                  <a:solidFill>
                    <a:prstClr val="white"/>
                  </a:solidFill>
                  <a:cs typeface="+mn-ea"/>
                  <a:sym typeface="+mn-lt"/>
                </a:rPr>
                <a:t>年</a:t>
              </a:r>
            </a:p>
          </p:txBody>
        </p:sp>
        <p:sp>
          <p:nvSpPr>
            <p:cNvPr id="5" name="矩形 4"/>
            <p:cNvSpPr/>
            <p:nvPr/>
          </p:nvSpPr>
          <p:spPr>
            <a:xfrm>
              <a:off x="2999082" y="1576664"/>
              <a:ext cx="7581984" cy="2549043"/>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 name="矩形 5"/>
            <p:cNvSpPr/>
            <p:nvPr/>
          </p:nvSpPr>
          <p:spPr>
            <a:xfrm>
              <a:off x="3764225" y="2089894"/>
              <a:ext cx="6648605" cy="1776346"/>
            </a:xfrm>
            <a:prstGeom prst="rect">
              <a:avLst/>
            </a:prstGeom>
          </p:spPr>
          <p:txBody>
            <a:bodyPr wrap="square">
              <a:spAutoFit/>
            </a:bodyPr>
            <a:lstStyle/>
            <a:p>
              <a:pPr algn="just">
                <a:lnSpc>
                  <a:spcPct val="110000"/>
                </a:lnSpc>
                <a:defRPr/>
              </a:pPr>
              <a:r>
                <a:rPr lang="zh-CN" altLang="en-US" kern="100" dirty="0">
                  <a:cs typeface="+mn-ea"/>
                  <a:sym typeface="+mn-lt"/>
                </a:rPr>
                <a:t>学校党委常委会研究，秦尚海为信息科学与工程学院党总支书记。</a:t>
              </a:r>
            </a:p>
          </p:txBody>
        </p:sp>
        <p:sp>
          <p:nvSpPr>
            <p:cNvPr id="8" name="矩形 7"/>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1</a:t>
              </a:r>
              <a:r>
                <a:rPr lang="zh-CN" altLang="en-US" sz="2000" b="1" kern="0">
                  <a:solidFill>
                    <a:prstClr val="white"/>
                  </a:solidFill>
                  <a:cs typeface="+mn-ea"/>
                  <a:sym typeface="+mn-lt"/>
                </a:rPr>
                <a:t>月</a:t>
              </a:r>
              <a:r>
                <a:rPr lang="en-US" altLang="zh-CN" sz="2000" b="1" kern="0">
                  <a:solidFill>
                    <a:prstClr val="white"/>
                  </a:solidFill>
                  <a:cs typeface="+mn-ea"/>
                  <a:sym typeface="+mn-lt"/>
                </a:rPr>
                <a:t>21</a:t>
              </a:r>
              <a:r>
                <a:rPr lang="zh-CN" altLang="en-US" sz="2000" b="1" kern="0">
                  <a:solidFill>
                    <a:prstClr val="white"/>
                  </a:solidFill>
                  <a:cs typeface="+mn-ea"/>
                  <a:sym typeface="+mn-lt"/>
                </a:rPr>
                <a:t>日</a:t>
              </a:r>
            </a:p>
          </p:txBody>
        </p:sp>
      </p:grpSp>
      <p:grpSp>
        <p:nvGrpSpPr>
          <p:cNvPr id="9" name="组合 8"/>
          <p:cNvGrpSpPr/>
          <p:nvPr/>
        </p:nvGrpSpPr>
        <p:grpSpPr>
          <a:xfrm>
            <a:off x="2258060" y="5035550"/>
            <a:ext cx="9166225" cy="567690"/>
            <a:chOff x="1938778" y="1576664"/>
            <a:chExt cx="8642288" cy="2549043"/>
          </a:xfrm>
        </p:grpSpPr>
        <p:sp>
          <p:nvSpPr>
            <p:cNvPr id="10" name="矩形 9"/>
            <p:cNvSpPr/>
            <p:nvPr/>
          </p:nvSpPr>
          <p:spPr>
            <a:xfrm>
              <a:off x="2999082" y="1576664"/>
              <a:ext cx="7581984" cy="2446397"/>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1" name="矩形 10"/>
            <p:cNvSpPr/>
            <p:nvPr/>
          </p:nvSpPr>
          <p:spPr>
            <a:xfrm>
              <a:off x="3764226" y="2089894"/>
              <a:ext cx="6649802" cy="1930315"/>
            </a:xfrm>
            <a:prstGeom prst="rect">
              <a:avLst/>
            </a:prstGeom>
          </p:spPr>
          <p:txBody>
            <a:bodyPr wrap="square">
              <a:spAutoFit/>
            </a:bodyPr>
            <a:lstStyle/>
            <a:p>
              <a:pPr algn="just">
                <a:lnSpc>
                  <a:spcPct val="110000"/>
                </a:lnSpc>
                <a:defRPr/>
              </a:pPr>
              <a:r>
                <a:rPr lang="zh-CN" altLang="en-US" sz="2000" kern="100" dirty="0">
                  <a:cs typeface="+mn-ea"/>
                  <a:sym typeface="+mn-lt"/>
                </a:rPr>
                <a:t>学校发文，秦尚海为信息科学与工程学院常务副院长。</a:t>
              </a:r>
            </a:p>
          </p:txBody>
        </p:sp>
        <p:sp>
          <p:nvSpPr>
            <p:cNvPr id="24" name="矩形 23"/>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4</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000"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000" fill="hold">
                                          <p:stCondLst>
                                            <p:cond delay="0"/>
                                          </p:stCondLst>
                                        </p:cTn>
                                        <p:tgtEl>
                                          <p:spTgt spid="46"/>
                                        </p:tgtEl>
                                        <p:attrNameLst>
                                          <p:attrName>style.visibility</p:attrName>
                                        </p:attrNameLst>
                                      </p:cBhvr>
                                      <p:to>
                                        <p:strVal val="visible"/>
                                      </p:to>
                                    </p:set>
                                    <p:animEffect transition="in" filter="wipe(left)">
                                      <p:cBhvr>
                                        <p:cTn id="15" dur="1000"/>
                                        <p:tgtEl>
                                          <p:spTgt spid="46"/>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000"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000" fill="hold">
                                          <p:stCondLst>
                                            <p:cond delay="0"/>
                                          </p:stCondLst>
                                        </p:cTn>
                                        <p:tgtEl>
                                          <p:spTgt spid="9"/>
                                        </p:tgtEl>
                                        <p:attrNameLst>
                                          <p:attrName>style.visibility</p:attrName>
                                        </p:attrNameLst>
                                      </p:cBhvr>
                                      <p:to>
                                        <p:strVal val="visible"/>
                                      </p:to>
                                    </p:set>
                                    <p:animEffect transition="in" filter="wipe(left)">
                                      <p:cBhvr>
                                        <p:cTn id="23" dur="1000"/>
                                        <p:tgtEl>
                                          <p:spTgt spid="9"/>
                                        </p:tgtEl>
                                      </p:cBhvr>
                                    </p:animEffect>
                                  </p:childTnLst>
                                </p:cTn>
                              </p:par>
                            </p:childTnLst>
                          </p:cTn>
                        </p:par>
                        <p:par>
                          <p:cTn id="24" fill="hold">
                            <p:stCondLst>
                              <p:cond delay="5000"/>
                            </p:stCondLst>
                            <p:childTnLst>
                              <p:par>
                                <p:cTn id="25" presetID="22" presetClass="entr" presetSubtype="8" fill="hold" nodeType="afterEffect">
                                  <p:stCondLst>
                                    <p:cond delay="0"/>
                                  </p:stCondLst>
                                  <p:childTnLst>
                                    <p:set>
                                      <p:cBhvr>
                                        <p:cTn id="26" dur="1000" fill="hold">
                                          <p:stCondLst>
                                            <p:cond delay="0"/>
                                          </p:stCondLst>
                                        </p:cTn>
                                        <p:tgtEl>
                                          <p:spTgt spid="66"/>
                                        </p:tgtEl>
                                        <p:attrNameLst>
                                          <p:attrName>style.visibility</p:attrName>
                                        </p:attrNameLst>
                                      </p:cBhvr>
                                      <p:to>
                                        <p:strVal val="visible"/>
                                      </p:to>
                                    </p:set>
                                    <p:animEffect transition="in" filter="wipe(left)">
                                      <p:cBhvr>
                                        <p:cTn id="27"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270"/>
            <a:ext cx="12192000" cy="1168400"/>
          </a:xfrm>
          <a:prstGeom prst="rect">
            <a:avLst/>
          </a:prstGeom>
        </p:spPr>
      </p:pic>
      <p:sp>
        <p:nvSpPr>
          <p:cNvPr id="23" name="文本框 22"/>
          <p:cNvSpPr txBox="1"/>
          <p:nvPr/>
        </p:nvSpPr>
        <p:spPr>
          <a:xfrm>
            <a:off x="1173096" y="44499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历史沿革</a:t>
            </a:r>
          </a:p>
        </p:txBody>
      </p:sp>
      <p:grpSp>
        <p:nvGrpSpPr>
          <p:cNvPr id="20" name="组合 19"/>
          <p:cNvGrpSpPr/>
          <p:nvPr/>
        </p:nvGrpSpPr>
        <p:grpSpPr>
          <a:xfrm>
            <a:off x="1172845" y="1167130"/>
            <a:ext cx="10252710" cy="1366520"/>
            <a:chOff x="914396" y="1576664"/>
            <a:chExt cx="9666670" cy="6135951"/>
          </a:xfrm>
        </p:grpSpPr>
        <p:sp>
          <p:nvSpPr>
            <p:cNvPr id="21" name="圆角矩形 20"/>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2011</a:t>
              </a:r>
              <a:r>
                <a:rPr lang="zh-CN" altLang="en-US" sz="2000" b="1" kern="0">
                  <a:solidFill>
                    <a:prstClr val="white"/>
                  </a:solidFill>
                  <a:cs typeface="+mn-ea"/>
                  <a:sym typeface="+mn-lt"/>
                </a:rPr>
                <a:t>年</a:t>
              </a:r>
            </a:p>
          </p:txBody>
        </p:sp>
        <p:sp>
          <p:nvSpPr>
            <p:cNvPr id="22" name="矩形 21"/>
            <p:cNvSpPr/>
            <p:nvPr/>
          </p:nvSpPr>
          <p:spPr>
            <a:xfrm>
              <a:off x="2999082" y="1576664"/>
              <a:ext cx="7581984" cy="6135951"/>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25" name="矩形 24"/>
            <p:cNvSpPr/>
            <p:nvPr/>
          </p:nvSpPr>
          <p:spPr>
            <a:xfrm>
              <a:off x="3762430" y="1833279"/>
              <a:ext cx="6591129" cy="5879336"/>
            </a:xfrm>
            <a:prstGeom prst="rect">
              <a:avLst/>
            </a:prstGeom>
          </p:spPr>
          <p:txBody>
            <a:bodyPr wrap="square">
              <a:spAutoFit/>
            </a:bodyPr>
            <a:lstStyle/>
            <a:p>
              <a:pPr algn="just">
                <a:lnSpc>
                  <a:spcPct val="110000"/>
                </a:lnSpc>
                <a:defRPr/>
              </a:pPr>
              <a:r>
                <a:rPr lang="zh-CN" altLang="en-US" kern="100" dirty="0">
                  <a:cs typeface="+mn-ea"/>
                  <a:sym typeface="+mn-lt"/>
                </a:rPr>
                <a:t>海大国家保密学院依托信息科学与工程学院计算机科学与技术专业建设，设置信息保密专业方向，突出涉海领域保密教学。2012年列入全国普通高考招生计划。当年本科生生源从大学二年级相关专业的学生中选拔。</a:t>
              </a:r>
            </a:p>
          </p:txBody>
        </p:sp>
        <p:sp>
          <p:nvSpPr>
            <p:cNvPr id="26" name="矩形 2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5</a:t>
              </a:r>
              <a:r>
                <a:rPr lang="zh-CN" altLang="en-US" sz="2000" b="1" kern="0">
                  <a:solidFill>
                    <a:prstClr val="white"/>
                  </a:solidFill>
                  <a:cs typeface="+mn-ea"/>
                  <a:sym typeface="+mn-lt"/>
                </a:rPr>
                <a:t>月</a:t>
              </a:r>
              <a:r>
                <a:rPr lang="en-US" altLang="zh-CN" sz="2000" b="1" kern="0">
                  <a:solidFill>
                    <a:prstClr val="white"/>
                  </a:solidFill>
                  <a:cs typeface="+mn-ea"/>
                  <a:sym typeface="+mn-lt"/>
                </a:rPr>
                <a:t>27</a:t>
              </a:r>
              <a:r>
                <a:rPr lang="zh-CN" altLang="en-US" sz="2000" b="1" kern="0">
                  <a:solidFill>
                    <a:prstClr val="white"/>
                  </a:solidFill>
                  <a:cs typeface="+mn-ea"/>
                  <a:sym typeface="+mn-lt"/>
                </a:rPr>
                <a:t>日</a:t>
              </a:r>
            </a:p>
          </p:txBody>
        </p:sp>
      </p:grpSp>
      <p:grpSp>
        <p:nvGrpSpPr>
          <p:cNvPr id="46" name="组合 45"/>
          <p:cNvGrpSpPr/>
          <p:nvPr/>
        </p:nvGrpSpPr>
        <p:grpSpPr>
          <a:xfrm>
            <a:off x="2258060" y="2677160"/>
            <a:ext cx="9166225" cy="815340"/>
            <a:chOff x="1938778" y="1576664"/>
            <a:chExt cx="8642288" cy="3661042"/>
          </a:xfrm>
        </p:grpSpPr>
        <p:sp>
          <p:nvSpPr>
            <p:cNvPr id="48" name="矩形 47"/>
            <p:cNvSpPr/>
            <p:nvPr/>
          </p:nvSpPr>
          <p:spPr>
            <a:xfrm>
              <a:off x="2999082" y="1576664"/>
              <a:ext cx="7581984" cy="3661042"/>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49" name="矩形 48"/>
            <p:cNvSpPr/>
            <p:nvPr/>
          </p:nvSpPr>
          <p:spPr>
            <a:xfrm>
              <a:off x="3764226" y="2089894"/>
              <a:ext cx="6576760" cy="3144960"/>
            </a:xfrm>
            <a:prstGeom prst="rect">
              <a:avLst/>
            </a:prstGeom>
          </p:spPr>
          <p:txBody>
            <a:bodyPr wrap="square">
              <a:spAutoFit/>
            </a:bodyPr>
            <a:lstStyle/>
            <a:p>
              <a:pPr algn="just">
                <a:lnSpc>
                  <a:spcPct val="110000"/>
                </a:lnSpc>
                <a:defRPr/>
              </a:pPr>
              <a:r>
                <a:rPr lang="zh-CN" altLang="en-US" kern="100" dirty="0">
                  <a:cs typeface="+mn-ea"/>
                  <a:sym typeface="+mn-lt"/>
                </a:rPr>
                <a:t>学校增列软件工程博士学位授权一级学科；软件工程硕士学位授权一级学科。</a:t>
              </a:r>
            </a:p>
          </p:txBody>
        </p:sp>
        <p:sp>
          <p:nvSpPr>
            <p:cNvPr id="50" name="矩形 4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8</a:t>
              </a:r>
              <a:r>
                <a:rPr lang="zh-CN" altLang="en-US" sz="2000" b="1" kern="0">
                  <a:solidFill>
                    <a:prstClr val="white"/>
                  </a:solidFill>
                  <a:cs typeface="+mn-ea"/>
                  <a:sym typeface="+mn-lt"/>
                </a:rPr>
                <a:t>月</a:t>
              </a:r>
              <a:r>
                <a:rPr lang="en-US" altLang="zh-CN" sz="2000" b="1" kern="0">
                  <a:solidFill>
                    <a:prstClr val="white"/>
                  </a:solidFill>
                  <a:cs typeface="+mn-ea"/>
                  <a:sym typeface="+mn-lt"/>
                </a:rPr>
                <a:t>5</a:t>
              </a:r>
              <a:r>
                <a:rPr lang="zh-CN" altLang="en-US" sz="2000" b="1" kern="0">
                  <a:solidFill>
                    <a:prstClr val="white"/>
                  </a:solidFill>
                  <a:cs typeface="+mn-ea"/>
                  <a:sym typeface="+mn-lt"/>
                </a:rPr>
                <a:t>日</a:t>
              </a:r>
            </a:p>
          </p:txBody>
        </p:sp>
      </p:grpSp>
      <p:grpSp>
        <p:nvGrpSpPr>
          <p:cNvPr id="66" name="组合 65"/>
          <p:cNvGrpSpPr/>
          <p:nvPr/>
        </p:nvGrpSpPr>
        <p:grpSpPr>
          <a:xfrm>
            <a:off x="1172210" y="3635375"/>
            <a:ext cx="10252710" cy="1118870"/>
            <a:chOff x="914396" y="1576664"/>
            <a:chExt cx="9666670" cy="5023952"/>
          </a:xfrm>
        </p:grpSpPr>
        <p:sp>
          <p:nvSpPr>
            <p:cNvPr id="67" name="圆角矩形 66"/>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2012</a:t>
              </a:r>
              <a:r>
                <a:rPr lang="zh-CN" altLang="en-US" sz="2000" b="1" kern="0">
                  <a:solidFill>
                    <a:prstClr val="white"/>
                  </a:solidFill>
                  <a:cs typeface="+mn-ea"/>
                  <a:sym typeface="+mn-lt"/>
                </a:rPr>
                <a:t>年</a:t>
              </a:r>
            </a:p>
          </p:txBody>
        </p:sp>
        <p:sp>
          <p:nvSpPr>
            <p:cNvPr id="68" name="矩形 67"/>
            <p:cNvSpPr/>
            <p:nvPr/>
          </p:nvSpPr>
          <p:spPr>
            <a:xfrm>
              <a:off x="2999082" y="1576664"/>
              <a:ext cx="7581984" cy="5023952"/>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69" name="矩形 68"/>
            <p:cNvSpPr/>
            <p:nvPr/>
          </p:nvSpPr>
          <p:spPr>
            <a:xfrm>
              <a:off x="3764226" y="2089894"/>
              <a:ext cx="6591129" cy="4510722"/>
            </a:xfrm>
            <a:prstGeom prst="rect">
              <a:avLst/>
            </a:prstGeom>
          </p:spPr>
          <p:txBody>
            <a:bodyPr wrap="square">
              <a:spAutoFit/>
            </a:bodyPr>
            <a:lstStyle/>
            <a:p>
              <a:pPr algn="just">
                <a:lnSpc>
                  <a:spcPct val="110000"/>
                </a:lnSpc>
                <a:defRPr/>
              </a:pPr>
              <a:r>
                <a:rPr lang="zh-CN" altLang="en-US" kern="100" dirty="0">
                  <a:cs typeface="+mn-ea"/>
                  <a:sym typeface="+mn-lt"/>
                </a:rPr>
                <a:t>计算机科学与技术专业入选“卓越工程师教育培养计划”。软件工程专业研究生层次专业被批准为第二批“卓越工程师教育培养计划”学科专业。</a:t>
              </a:r>
            </a:p>
          </p:txBody>
        </p:sp>
        <p:sp>
          <p:nvSpPr>
            <p:cNvPr id="70" name="矩形 69"/>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2</a:t>
              </a:r>
              <a:r>
                <a:rPr lang="zh-CN" altLang="en-US" sz="2000" b="1" kern="0">
                  <a:solidFill>
                    <a:prstClr val="white"/>
                  </a:solidFill>
                  <a:cs typeface="+mn-ea"/>
                  <a:sym typeface="+mn-lt"/>
                </a:rPr>
                <a:t>月</a:t>
              </a:r>
              <a:r>
                <a:rPr lang="en-US" altLang="zh-CN" sz="2000" b="1" kern="0">
                  <a:solidFill>
                    <a:prstClr val="white"/>
                  </a:solidFill>
                  <a:cs typeface="+mn-ea"/>
                  <a:sym typeface="+mn-lt"/>
                </a:rPr>
                <a:t>14</a:t>
              </a:r>
              <a:r>
                <a:rPr lang="zh-CN" altLang="en-US" sz="2000" b="1" kern="0">
                  <a:solidFill>
                    <a:prstClr val="white"/>
                  </a:solidFill>
                  <a:cs typeface="+mn-ea"/>
                  <a:sym typeface="+mn-lt"/>
                </a:rPr>
                <a:t>日</a:t>
              </a:r>
            </a:p>
          </p:txBody>
        </p:sp>
      </p:grpSp>
      <p:grpSp>
        <p:nvGrpSpPr>
          <p:cNvPr id="9" name="组合 8"/>
          <p:cNvGrpSpPr/>
          <p:nvPr/>
        </p:nvGrpSpPr>
        <p:grpSpPr>
          <a:xfrm>
            <a:off x="2258695" y="4940935"/>
            <a:ext cx="9165590" cy="814705"/>
            <a:chOff x="1939377" y="1576664"/>
            <a:chExt cx="8641690" cy="3658190"/>
          </a:xfrm>
        </p:grpSpPr>
        <p:sp>
          <p:nvSpPr>
            <p:cNvPr id="10" name="矩形 9"/>
            <p:cNvSpPr/>
            <p:nvPr/>
          </p:nvSpPr>
          <p:spPr>
            <a:xfrm>
              <a:off x="2999083" y="1576664"/>
              <a:ext cx="7581984" cy="3655339"/>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11" name="矩形 10"/>
            <p:cNvSpPr/>
            <p:nvPr/>
          </p:nvSpPr>
          <p:spPr>
            <a:xfrm>
              <a:off x="3764226" y="2089894"/>
              <a:ext cx="6721048" cy="3144960"/>
            </a:xfrm>
            <a:prstGeom prst="rect">
              <a:avLst/>
            </a:prstGeom>
          </p:spPr>
          <p:txBody>
            <a:bodyPr wrap="square">
              <a:spAutoFit/>
            </a:bodyPr>
            <a:lstStyle/>
            <a:p>
              <a:pPr algn="just">
                <a:lnSpc>
                  <a:spcPct val="110000"/>
                </a:lnSpc>
                <a:defRPr/>
              </a:pPr>
              <a:r>
                <a:rPr lang="zh-CN" altLang="en-US" kern="100" dirty="0">
                  <a:cs typeface="+mn-ea"/>
                  <a:sym typeface="+mn-lt"/>
                </a:rPr>
                <a:t>学校发文，陈戈为信息科学与工程学院院长，秦尚海为信息科学与工程学院常务副院长（兼）。董军宇为计算机科学与技术系主任。</a:t>
              </a:r>
            </a:p>
          </p:txBody>
        </p:sp>
        <p:sp>
          <p:nvSpPr>
            <p:cNvPr id="12" name="矩形 11"/>
            <p:cNvSpPr/>
            <p:nvPr/>
          </p:nvSpPr>
          <p:spPr>
            <a:xfrm>
              <a:off x="1939377" y="1576664"/>
              <a:ext cx="1059706"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7</a:t>
              </a:r>
              <a:r>
                <a:rPr lang="zh-CN" altLang="en-US" sz="2000" b="1" kern="0">
                  <a:solidFill>
                    <a:prstClr val="white"/>
                  </a:solidFill>
                  <a:cs typeface="+mn-ea"/>
                  <a:sym typeface="+mn-lt"/>
                </a:rPr>
                <a:t>月</a:t>
              </a:r>
              <a:r>
                <a:rPr lang="en-US" altLang="zh-CN" sz="2000" b="1" kern="0">
                  <a:solidFill>
                    <a:prstClr val="white"/>
                  </a:solidFill>
                  <a:cs typeface="+mn-ea"/>
                  <a:sym typeface="+mn-lt"/>
                </a:rPr>
                <a:t>11</a:t>
              </a:r>
              <a:r>
                <a:rPr lang="zh-CN" altLang="en-US" sz="2000" b="1" kern="0">
                  <a:solidFill>
                    <a:prstClr val="white"/>
                  </a:solidFill>
                  <a:cs typeface="+mn-ea"/>
                  <a:sym typeface="+mn-lt"/>
                </a:rPr>
                <a:t>日</a:t>
              </a:r>
            </a:p>
          </p:txBody>
        </p:sp>
      </p:grpSp>
      <p:grpSp>
        <p:nvGrpSpPr>
          <p:cNvPr id="2" name="组合 1"/>
          <p:cNvGrpSpPr/>
          <p:nvPr/>
        </p:nvGrpSpPr>
        <p:grpSpPr>
          <a:xfrm>
            <a:off x="1172210" y="5917565"/>
            <a:ext cx="10252710" cy="721360"/>
            <a:chOff x="914396" y="1576664"/>
            <a:chExt cx="9666670" cy="3239052"/>
          </a:xfrm>
        </p:grpSpPr>
        <p:sp>
          <p:nvSpPr>
            <p:cNvPr id="3" name="圆角矩形 2"/>
            <p:cNvSpPr/>
            <p:nvPr/>
          </p:nvSpPr>
          <p:spPr>
            <a:xfrm>
              <a:off x="914396" y="1576665"/>
              <a:ext cx="2083984" cy="2549042"/>
            </a:xfrm>
            <a:prstGeom prst="roundRect">
              <a:avLst/>
            </a:prstGeom>
            <a:solidFill>
              <a:srgbClr val="FF0000"/>
            </a:solidFill>
            <a:ln w="12700" cap="flat" cmpd="sng" algn="ctr">
              <a:noFill/>
              <a:prstDash val="solid"/>
              <a:miter lim="800000"/>
            </a:ln>
            <a:effectLst/>
          </p:spPr>
          <p:txBody>
            <a:bodyPr rtlCol="0" anchor="ctr"/>
            <a:lstStyle/>
            <a:p>
              <a:pPr algn="l" defTabSz="914400">
                <a:defRPr/>
              </a:pPr>
              <a:r>
                <a:rPr lang="en-US" altLang="zh-CN" sz="2000" b="1" kern="0">
                  <a:solidFill>
                    <a:prstClr val="white"/>
                  </a:solidFill>
                  <a:cs typeface="+mn-ea"/>
                  <a:sym typeface="+mn-lt"/>
                </a:rPr>
                <a:t>2013</a:t>
              </a:r>
              <a:r>
                <a:rPr lang="zh-CN" altLang="en-US" sz="2000" b="1" kern="0">
                  <a:solidFill>
                    <a:prstClr val="white"/>
                  </a:solidFill>
                  <a:cs typeface="+mn-ea"/>
                  <a:sym typeface="+mn-lt"/>
                </a:rPr>
                <a:t>年</a:t>
              </a:r>
            </a:p>
          </p:txBody>
        </p:sp>
        <p:sp>
          <p:nvSpPr>
            <p:cNvPr id="4" name="矩形 3"/>
            <p:cNvSpPr/>
            <p:nvPr/>
          </p:nvSpPr>
          <p:spPr>
            <a:xfrm>
              <a:off x="2999082" y="1576664"/>
              <a:ext cx="7581984" cy="3239052"/>
            </a:xfrm>
            <a:prstGeom prst="rect">
              <a:avLst/>
            </a:prstGeom>
            <a:solidFill>
              <a:srgbClr val="FF0000">
                <a:alpha val="16000"/>
              </a:srgbClr>
            </a:solidFill>
            <a:ln w="12700" cap="flat" cmpd="sng" algn="ctr">
              <a:noFill/>
              <a:prstDash val="solid"/>
              <a:miter lim="800000"/>
            </a:ln>
            <a:effectLst/>
          </p:spPr>
          <p:txBody>
            <a:bodyPr rtlCol="0" anchor="ctr"/>
            <a:lstStyle/>
            <a:p>
              <a:pPr algn="ctr" defTabSz="914400">
                <a:defRPr/>
              </a:pPr>
              <a:endParaRPr lang="zh-CN" altLang="en-US" sz="1400" kern="0">
                <a:solidFill>
                  <a:prstClr val="white"/>
                </a:solidFill>
                <a:cs typeface="+mn-ea"/>
                <a:sym typeface="+mn-lt"/>
              </a:endParaRPr>
            </a:p>
          </p:txBody>
        </p:sp>
        <p:sp>
          <p:nvSpPr>
            <p:cNvPr id="5" name="矩形 4"/>
            <p:cNvSpPr/>
            <p:nvPr/>
          </p:nvSpPr>
          <p:spPr>
            <a:xfrm>
              <a:off x="3763028" y="1622284"/>
              <a:ext cx="6722245" cy="3144960"/>
            </a:xfrm>
            <a:prstGeom prst="rect">
              <a:avLst/>
            </a:prstGeom>
          </p:spPr>
          <p:txBody>
            <a:bodyPr wrap="square">
              <a:spAutoFit/>
            </a:bodyPr>
            <a:lstStyle/>
            <a:p>
              <a:pPr algn="just">
                <a:lnSpc>
                  <a:spcPct val="110000"/>
                </a:lnSpc>
                <a:defRPr/>
              </a:pPr>
              <a:r>
                <a:rPr lang="zh-CN" altLang="en-US" kern="100" dirty="0">
                  <a:cs typeface="+mn-ea"/>
                  <a:sym typeface="+mn-lt"/>
                </a:rPr>
                <a:t> 2009级计算机信息系科学与技术（保密方向）团支部获中国海洋大学红旗团支部。</a:t>
              </a:r>
            </a:p>
          </p:txBody>
        </p:sp>
        <p:sp>
          <p:nvSpPr>
            <p:cNvPr id="6" name="矩形 5"/>
            <p:cNvSpPr/>
            <p:nvPr/>
          </p:nvSpPr>
          <p:spPr>
            <a:xfrm>
              <a:off x="1938778" y="1576664"/>
              <a:ext cx="1060304" cy="2549043"/>
            </a:xfrm>
            <a:prstGeom prst="rect">
              <a:avLst/>
            </a:prstGeom>
            <a:solidFill>
              <a:srgbClr val="C00000"/>
            </a:solidFill>
            <a:ln w="12700" cap="flat" cmpd="sng" algn="ctr">
              <a:noFill/>
              <a:prstDash val="solid"/>
              <a:miter lim="800000"/>
            </a:ln>
            <a:effectLst/>
          </p:spPr>
          <p:txBody>
            <a:bodyPr rtlCol="0" anchor="ctr"/>
            <a:lstStyle/>
            <a:p>
              <a:pPr algn="ctr" defTabSz="914400"/>
              <a:r>
                <a:rPr lang="en-US" altLang="zh-CN" sz="2000" b="1" kern="0">
                  <a:solidFill>
                    <a:prstClr val="white"/>
                  </a:solidFill>
                  <a:cs typeface="+mn-ea"/>
                  <a:sym typeface="+mn-lt"/>
                </a:rPr>
                <a:t>3</a:t>
              </a:r>
              <a:r>
                <a:rPr lang="zh-CN" altLang="en-US" sz="2000" b="1" kern="0">
                  <a:solidFill>
                    <a:prstClr val="white"/>
                  </a:solidFill>
                  <a:cs typeface="+mn-ea"/>
                  <a:sym typeface="+mn-lt"/>
                </a:rPr>
                <a:t>月</a:t>
              </a:r>
              <a:r>
                <a:rPr lang="en-US" altLang="zh-CN" sz="2000" b="1" kern="0">
                  <a:solidFill>
                    <a:prstClr val="white"/>
                  </a:solidFill>
                  <a:cs typeface="+mn-ea"/>
                  <a:sym typeface="+mn-lt"/>
                </a:rPr>
                <a:t>3</a:t>
              </a:r>
              <a:r>
                <a:rPr lang="zh-CN" altLang="en-US" sz="2000" b="1" kern="0">
                  <a:solidFill>
                    <a:prstClr val="white"/>
                  </a:solidFill>
                  <a:cs typeface="+mn-ea"/>
                  <a:sym typeface="+mn-lt"/>
                </a:rPr>
                <a:t>日</a:t>
              </a: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2" y="1529958"/>
            <a:ext cx="3877986"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第三部分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3962275" y="2990541"/>
            <a:ext cx="8006080" cy="144526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历届毕业照展示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计算机及应用专业八七级.jpg"/>
          <p:cNvPicPr>
            <a:picLocks noChangeAspect="1"/>
          </p:cNvPicPr>
          <p:nvPr/>
        </p:nvPicPr>
        <p:blipFill>
          <a:blip r:embed="rId2" cstate="print"/>
          <a:stretch>
            <a:fillRect/>
          </a:stretch>
        </p:blipFill>
        <p:spPr>
          <a:xfrm>
            <a:off x="0" y="1584960"/>
            <a:ext cx="5405120" cy="3413760"/>
          </a:xfrm>
          <a:prstGeom prst="rect">
            <a:avLst/>
          </a:prstGeom>
        </p:spPr>
      </p:pic>
      <p:pic>
        <p:nvPicPr>
          <p:cNvPr id="3" name="图片 2" descr="计算机与应用专业87届.jpg"/>
          <p:cNvPicPr>
            <a:picLocks noChangeAspect="1"/>
          </p:cNvPicPr>
          <p:nvPr/>
        </p:nvPicPr>
        <p:blipFill>
          <a:blip r:embed="rId3" cstate="print"/>
          <a:stretch>
            <a:fillRect/>
          </a:stretch>
        </p:blipFill>
        <p:spPr>
          <a:xfrm>
            <a:off x="6377771" y="1584960"/>
            <a:ext cx="5814229" cy="3359573"/>
          </a:xfrm>
          <a:prstGeom prst="rect">
            <a:avLst/>
          </a:prstGeom>
        </p:spPr>
      </p:pic>
      <p:sp>
        <p:nvSpPr>
          <p:cNvPr id="4" name="TextBox 3"/>
          <p:cNvSpPr txBox="1"/>
          <p:nvPr/>
        </p:nvSpPr>
        <p:spPr>
          <a:xfrm>
            <a:off x="419947" y="5391574"/>
            <a:ext cx="4660053" cy="379656"/>
          </a:xfrm>
          <a:prstGeom prst="rect">
            <a:avLst/>
          </a:prstGeom>
          <a:noFill/>
        </p:spPr>
        <p:txBody>
          <a:bodyPr wrap="square" rtlCol="0">
            <a:spAutoFit/>
          </a:bodyPr>
          <a:lstStyle/>
          <a:p>
            <a:pPr defTabSz="914377"/>
            <a:r>
              <a:rPr lang="zh-CN" altLang="en-US" sz="1867" dirty="0">
                <a:solidFill>
                  <a:srgbClr val="5F5F5F"/>
                </a:solidFill>
                <a:latin typeface="Lato Light"/>
              </a:rPr>
              <a:t>           计算机及应用专业八七级</a:t>
            </a:r>
          </a:p>
        </p:txBody>
      </p:sp>
      <p:sp>
        <p:nvSpPr>
          <p:cNvPr id="5" name="TextBox 4"/>
          <p:cNvSpPr txBox="1"/>
          <p:nvPr/>
        </p:nvSpPr>
        <p:spPr>
          <a:xfrm>
            <a:off x="6719147" y="5432213"/>
            <a:ext cx="4822613" cy="379656"/>
          </a:xfrm>
          <a:prstGeom prst="rect">
            <a:avLst/>
          </a:prstGeom>
          <a:noFill/>
        </p:spPr>
        <p:txBody>
          <a:bodyPr wrap="square" rtlCol="0">
            <a:spAutoFit/>
          </a:bodyPr>
          <a:lstStyle/>
          <a:p>
            <a:pPr defTabSz="914377"/>
            <a:r>
              <a:rPr lang="zh-CN" altLang="en-US" sz="1867" dirty="0">
                <a:solidFill>
                  <a:srgbClr val="5F5F5F"/>
                </a:solidFill>
                <a:latin typeface="Lato Light"/>
              </a:rPr>
              <a:t>              计算机与应用专业</a:t>
            </a:r>
            <a:r>
              <a:rPr lang="en-US" altLang="zh-CN" sz="1867" dirty="0">
                <a:solidFill>
                  <a:srgbClr val="5F5F5F"/>
                </a:solidFill>
                <a:latin typeface="Lato Light"/>
              </a:rPr>
              <a:t>87</a:t>
            </a:r>
            <a:r>
              <a:rPr lang="zh-CN" altLang="en-US" sz="1867" dirty="0">
                <a:solidFill>
                  <a:srgbClr val="5F5F5F"/>
                </a:solidFill>
                <a:latin typeface="Lato Light"/>
              </a:rPr>
              <a:t>届</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计算机与应用专业88级.jpg"/>
          <p:cNvPicPr>
            <a:picLocks noChangeAspect="1"/>
          </p:cNvPicPr>
          <p:nvPr/>
        </p:nvPicPr>
        <p:blipFill>
          <a:blip r:embed="rId2" cstate="print"/>
          <a:stretch>
            <a:fillRect/>
          </a:stretch>
        </p:blipFill>
        <p:spPr>
          <a:xfrm>
            <a:off x="0" y="1964267"/>
            <a:ext cx="5770880" cy="3549227"/>
          </a:xfrm>
          <a:prstGeom prst="rect">
            <a:avLst/>
          </a:prstGeom>
        </p:spPr>
      </p:pic>
      <p:pic>
        <p:nvPicPr>
          <p:cNvPr id="3" name="图片 2" descr="技术学院计算机系计算机（专）九六届.jpg"/>
          <p:cNvPicPr>
            <a:picLocks noChangeAspect="1"/>
          </p:cNvPicPr>
          <p:nvPr/>
        </p:nvPicPr>
        <p:blipFill>
          <a:blip r:embed="rId3" cstate="print"/>
          <a:stretch>
            <a:fillRect/>
          </a:stretch>
        </p:blipFill>
        <p:spPr>
          <a:xfrm>
            <a:off x="6692053" y="1964267"/>
            <a:ext cx="5499947" cy="3495040"/>
          </a:xfrm>
          <a:prstGeom prst="rect">
            <a:avLst/>
          </a:prstGeom>
        </p:spPr>
      </p:pic>
      <p:sp>
        <p:nvSpPr>
          <p:cNvPr id="4" name="TextBox 3"/>
          <p:cNvSpPr txBox="1"/>
          <p:nvPr/>
        </p:nvSpPr>
        <p:spPr>
          <a:xfrm>
            <a:off x="406400" y="5946987"/>
            <a:ext cx="4917440" cy="379656"/>
          </a:xfrm>
          <a:prstGeom prst="rect">
            <a:avLst/>
          </a:prstGeom>
          <a:noFill/>
        </p:spPr>
        <p:txBody>
          <a:bodyPr wrap="square" rtlCol="0">
            <a:spAutoFit/>
          </a:bodyPr>
          <a:lstStyle/>
          <a:p>
            <a:pPr defTabSz="914377"/>
            <a:r>
              <a:rPr lang="zh-CN" altLang="en-US" sz="1867" dirty="0">
                <a:solidFill>
                  <a:srgbClr val="5F5F5F"/>
                </a:solidFill>
                <a:latin typeface="Lato Light"/>
              </a:rPr>
              <a:t>                计算机与应用专业</a:t>
            </a:r>
            <a:r>
              <a:rPr lang="en-US" altLang="zh-CN" sz="1867" dirty="0">
                <a:solidFill>
                  <a:srgbClr val="5F5F5F"/>
                </a:solidFill>
                <a:latin typeface="Lato Light"/>
              </a:rPr>
              <a:t>88</a:t>
            </a:r>
            <a:r>
              <a:rPr lang="zh-CN" altLang="en-US" sz="1867" dirty="0">
                <a:solidFill>
                  <a:srgbClr val="5F5F5F"/>
                </a:solidFill>
                <a:latin typeface="Lato Light"/>
              </a:rPr>
              <a:t>级</a:t>
            </a:r>
          </a:p>
        </p:txBody>
      </p:sp>
      <p:sp>
        <p:nvSpPr>
          <p:cNvPr id="5" name="TextBox 4"/>
          <p:cNvSpPr txBox="1"/>
          <p:nvPr/>
        </p:nvSpPr>
        <p:spPr>
          <a:xfrm>
            <a:off x="6990080" y="5919894"/>
            <a:ext cx="4551680" cy="379656"/>
          </a:xfrm>
          <a:prstGeom prst="rect">
            <a:avLst/>
          </a:prstGeom>
          <a:noFill/>
        </p:spPr>
        <p:txBody>
          <a:bodyPr wrap="square" rtlCol="0">
            <a:spAutoFit/>
          </a:bodyPr>
          <a:lstStyle/>
          <a:p>
            <a:pPr defTabSz="914377"/>
            <a:r>
              <a:rPr lang="zh-CN" altLang="en-US" sz="1867" dirty="0">
                <a:solidFill>
                  <a:srgbClr val="5F5F5F"/>
                </a:solidFill>
                <a:latin typeface="Lato Light"/>
              </a:rPr>
              <a:t>技术学院计算机系计算机（专）九六届</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149225"/>
            <a:ext cx="12192000" cy="1168400"/>
          </a:xfrm>
          <a:prstGeom prst="rect">
            <a:avLst/>
          </a:prstGeom>
        </p:spPr>
      </p:pic>
      <p:pic>
        <p:nvPicPr>
          <p:cNvPr id="20" name="图片 19"/>
          <p:cNvPicPr>
            <a:picLocks noChangeAspect="1"/>
          </p:cNvPicPr>
          <p:nvPr/>
        </p:nvPicPr>
        <p:blipFill>
          <a:blip r:embed="rId4" cstate="email"/>
          <a:stretch>
            <a:fillRect/>
          </a:stretch>
        </p:blipFill>
        <p:spPr>
          <a:xfrm rot="6763692">
            <a:off x="1022891" y="2104062"/>
            <a:ext cx="2014793" cy="2550728"/>
          </a:xfrm>
          <a:prstGeom prst="rect">
            <a:avLst/>
          </a:prstGeom>
        </p:spPr>
      </p:pic>
      <p:pic>
        <p:nvPicPr>
          <p:cNvPr id="24" name="图片 23"/>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816802" y="1231129"/>
            <a:ext cx="2426970" cy="1445260"/>
          </a:xfrm>
          <a:prstGeom prst="rect">
            <a:avLst/>
          </a:prstGeom>
        </p:spPr>
        <p:txBody>
          <a:bodyPr wrap="none">
            <a:spAutoFit/>
          </a:bodyPr>
          <a:lstStyle/>
          <a:p>
            <a:pPr algn="ctr"/>
            <a:r>
              <a:rPr lang="zh-CN" altLang="en-US" sz="8800" b="1"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目录</a:t>
            </a:r>
          </a:p>
        </p:txBody>
      </p:sp>
      <p:pic>
        <p:nvPicPr>
          <p:cNvPr id="27" name="图片 26"/>
          <p:cNvPicPr>
            <a:picLocks noChangeAspect="1"/>
          </p:cNvPicPr>
          <p:nvPr/>
        </p:nvPicPr>
        <p:blipFill rotWithShape="1">
          <a:blip r:embed="rId7">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grpSp>
        <p:nvGrpSpPr>
          <p:cNvPr id="8" name="组合 7"/>
          <p:cNvGrpSpPr/>
          <p:nvPr/>
        </p:nvGrpSpPr>
        <p:grpSpPr>
          <a:xfrm>
            <a:off x="5197622" y="776854"/>
            <a:ext cx="887964" cy="1171921"/>
            <a:chOff x="6244182" y="1217607"/>
            <a:chExt cx="887964" cy="1171921"/>
          </a:xfrm>
        </p:grpSpPr>
        <p:pic>
          <p:nvPicPr>
            <p:cNvPr id="9" name="图片 8"/>
            <p:cNvPicPr>
              <a:picLocks noChangeAspect="1"/>
            </p:cNvPicPr>
            <p:nvPr/>
          </p:nvPicPr>
          <p:blipFill>
            <a:blip r:embed="rId8" cstate="email"/>
            <a:stretch>
              <a:fillRect/>
            </a:stretch>
          </p:blipFill>
          <p:spPr>
            <a:xfrm>
              <a:off x="6244182" y="1217607"/>
              <a:ext cx="887964" cy="889417"/>
            </a:xfrm>
            <a:prstGeom prst="rect">
              <a:avLst/>
            </a:prstGeom>
          </p:spPr>
        </p:pic>
        <p:sp>
          <p:nvSpPr>
            <p:cNvPr id="10" name="文本框 9"/>
            <p:cNvSpPr txBox="1"/>
            <p:nvPr/>
          </p:nvSpPr>
          <p:spPr>
            <a:xfrm>
              <a:off x="6324363" y="1435421"/>
              <a:ext cx="622538" cy="954107"/>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011</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grpSp>
        <p:nvGrpSpPr>
          <p:cNvPr id="11" name="组合 10"/>
          <p:cNvGrpSpPr/>
          <p:nvPr/>
        </p:nvGrpSpPr>
        <p:grpSpPr>
          <a:xfrm>
            <a:off x="5235983" y="1978874"/>
            <a:ext cx="908204" cy="889417"/>
            <a:chOff x="6351036" y="1332597"/>
            <a:chExt cx="776176" cy="667312"/>
          </a:xfrm>
        </p:grpSpPr>
        <p:pic>
          <p:nvPicPr>
            <p:cNvPr id="12" name="图片 11"/>
            <p:cNvPicPr>
              <a:picLocks noChangeAspect="1"/>
            </p:cNvPicPr>
            <p:nvPr/>
          </p:nvPicPr>
          <p:blipFill>
            <a:blip r:embed="rId8" cstate="email"/>
            <a:stretch>
              <a:fillRect/>
            </a:stretch>
          </p:blipFill>
          <p:spPr>
            <a:xfrm>
              <a:off x="6351036" y="1332597"/>
              <a:ext cx="666222" cy="667312"/>
            </a:xfrm>
            <a:prstGeom prst="rect">
              <a:avLst/>
            </a:prstGeom>
          </p:spPr>
        </p:pic>
        <p:sp>
          <p:nvSpPr>
            <p:cNvPr id="13" name="文本框 12"/>
            <p:cNvSpPr txBox="1"/>
            <p:nvPr/>
          </p:nvSpPr>
          <p:spPr>
            <a:xfrm>
              <a:off x="6419563" y="1467901"/>
              <a:ext cx="707649" cy="523220"/>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02</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grpSp>
        <p:nvGrpSpPr>
          <p:cNvPr id="14" name="组合 13"/>
          <p:cNvGrpSpPr/>
          <p:nvPr/>
        </p:nvGrpSpPr>
        <p:grpSpPr>
          <a:xfrm>
            <a:off x="5199351" y="3044052"/>
            <a:ext cx="904743" cy="959485"/>
            <a:chOff x="6351036" y="1332597"/>
            <a:chExt cx="731008" cy="673042"/>
          </a:xfrm>
        </p:grpSpPr>
        <p:pic>
          <p:nvPicPr>
            <p:cNvPr id="15" name="图片 14"/>
            <p:cNvPicPr>
              <a:picLocks noChangeAspect="1"/>
            </p:cNvPicPr>
            <p:nvPr/>
          </p:nvPicPr>
          <p:blipFill>
            <a:blip r:embed="rId8" cstate="email"/>
            <a:stretch>
              <a:fillRect/>
            </a:stretch>
          </p:blipFill>
          <p:spPr>
            <a:xfrm>
              <a:off x="6351036" y="1332597"/>
              <a:ext cx="666222" cy="667312"/>
            </a:xfrm>
            <a:prstGeom prst="rect">
              <a:avLst/>
            </a:prstGeom>
          </p:spPr>
        </p:pic>
        <p:sp>
          <p:nvSpPr>
            <p:cNvPr id="16" name="文本框 15"/>
            <p:cNvSpPr txBox="1"/>
            <p:nvPr/>
          </p:nvSpPr>
          <p:spPr>
            <a:xfrm>
              <a:off x="6415822" y="1482419"/>
              <a:ext cx="666222" cy="523220"/>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03</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sp>
        <p:nvSpPr>
          <p:cNvPr id="21" name="矩形 20"/>
          <p:cNvSpPr/>
          <p:nvPr/>
        </p:nvSpPr>
        <p:spPr>
          <a:xfrm>
            <a:off x="6430287" y="2055646"/>
            <a:ext cx="2011680" cy="645160"/>
          </a:xfrm>
          <a:prstGeom prst="rect">
            <a:avLst/>
          </a:prstGeom>
        </p:spPr>
        <p:txBody>
          <a:bodyPr wrap="none">
            <a:spAutoFit/>
          </a:bodyPr>
          <a:lstStyle/>
          <a:p>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历史沿革</a:t>
            </a:r>
          </a:p>
        </p:txBody>
      </p:sp>
      <p:sp>
        <p:nvSpPr>
          <p:cNvPr id="22" name="矩形 21"/>
          <p:cNvSpPr/>
          <p:nvPr/>
        </p:nvSpPr>
        <p:spPr>
          <a:xfrm>
            <a:off x="6430287" y="3162025"/>
            <a:ext cx="3383280" cy="645160"/>
          </a:xfrm>
          <a:prstGeom prst="rect">
            <a:avLst/>
          </a:prstGeom>
        </p:spPr>
        <p:txBody>
          <a:bodyPr wrap="none">
            <a:spAutoFit/>
          </a:bodyPr>
          <a:lstStyle/>
          <a:p>
            <a:pPr algn="l"/>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sym typeface="+mn-ea"/>
              </a:rPr>
              <a:t>历届毕业照展示</a:t>
            </a:r>
            <a:endPar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6430287" y="4285985"/>
            <a:ext cx="2926080" cy="645160"/>
          </a:xfrm>
          <a:prstGeom prst="rect">
            <a:avLst/>
          </a:prstGeom>
        </p:spPr>
        <p:txBody>
          <a:bodyPr wrap="none">
            <a:spAutoFit/>
          </a:bodyPr>
          <a:lstStyle/>
          <a:p>
            <a:r>
              <a:rPr lang="zh-CN" altLang="zh-CN" sz="3600" b="1" dirty="0">
                <a:solidFill>
                  <a:schemeClr val="tx1">
                    <a:lumMod val="85000"/>
                    <a:lumOff val="15000"/>
                  </a:schemeClr>
                </a:solidFill>
                <a:latin typeface="微软雅黑" panose="020B0503020204020204" pitchFamily="34" charset="-122"/>
                <a:ea typeface="微软雅黑" panose="020B0503020204020204" pitchFamily="34" charset="-122"/>
              </a:rPr>
              <a:t>成就成果展示</a:t>
            </a:r>
          </a:p>
        </p:txBody>
      </p:sp>
      <p:sp>
        <p:nvSpPr>
          <p:cNvPr id="25" name="矩形 24"/>
          <p:cNvSpPr/>
          <p:nvPr/>
        </p:nvSpPr>
        <p:spPr>
          <a:xfrm>
            <a:off x="6430287" y="928545"/>
            <a:ext cx="2926080" cy="645160"/>
          </a:xfrm>
          <a:prstGeom prst="rect">
            <a:avLst/>
          </a:prstGeom>
        </p:spPr>
        <p:txBody>
          <a:bodyPr wrap="none">
            <a:spAutoFit/>
          </a:bodyPr>
          <a:lstStyle/>
          <a:p>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计算机系简介</a:t>
            </a:r>
          </a:p>
        </p:txBody>
      </p:sp>
      <p:grpSp>
        <p:nvGrpSpPr>
          <p:cNvPr id="29" name="组合 28"/>
          <p:cNvGrpSpPr/>
          <p:nvPr/>
        </p:nvGrpSpPr>
        <p:grpSpPr>
          <a:xfrm>
            <a:off x="5229323" y="4224827"/>
            <a:ext cx="904743" cy="889417"/>
            <a:chOff x="6351036" y="1332597"/>
            <a:chExt cx="731008" cy="667312"/>
          </a:xfrm>
        </p:grpSpPr>
        <p:pic>
          <p:nvPicPr>
            <p:cNvPr id="30" name="图片 29"/>
            <p:cNvPicPr>
              <a:picLocks noChangeAspect="1"/>
            </p:cNvPicPr>
            <p:nvPr/>
          </p:nvPicPr>
          <p:blipFill>
            <a:blip r:embed="rId8" cstate="email"/>
            <a:stretch>
              <a:fillRect/>
            </a:stretch>
          </p:blipFill>
          <p:spPr>
            <a:xfrm>
              <a:off x="6351036" y="1332597"/>
              <a:ext cx="666222" cy="667312"/>
            </a:xfrm>
            <a:prstGeom prst="rect">
              <a:avLst/>
            </a:prstGeom>
          </p:spPr>
        </p:pic>
        <p:sp>
          <p:nvSpPr>
            <p:cNvPr id="31" name="文本框 30"/>
            <p:cNvSpPr txBox="1"/>
            <p:nvPr/>
          </p:nvSpPr>
          <p:spPr>
            <a:xfrm>
              <a:off x="6415822" y="1469972"/>
              <a:ext cx="666222" cy="392562"/>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04</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82585" y="4127532"/>
            <a:ext cx="1183297" cy="945203"/>
          </a:xfrm>
          <a:prstGeom prst="rect">
            <a:avLst/>
          </a:prstGeom>
          <a:effectLst>
            <a:outerShdw blurRad="50800" dist="38100" dir="2700000" algn="tl" rotWithShape="0">
              <a:prstClr val="black">
                <a:alpha val="40000"/>
              </a:prstClr>
            </a:outerShdw>
          </a:effectLst>
        </p:spPr>
      </p:pic>
      <p:grpSp>
        <p:nvGrpSpPr>
          <p:cNvPr id="28" name="组合 27">
            <a:extLst>
              <a:ext uri="{FF2B5EF4-FFF2-40B4-BE49-F238E27FC236}">
                <a16:creationId xmlns:a16="http://schemas.microsoft.com/office/drawing/2014/main" id="{90C3469D-1CDF-49F8-9813-76E035BB386C}"/>
              </a:ext>
            </a:extLst>
          </p:cNvPr>
          <p:cNvGrpSpPr/>
          <p:nvPr/>
        </p:nvGrpSpPr>
        <p:grpSpPr>
          <a:xfrm>
            <a:off x="5239444" y="5326152"/>
            <a:ext cx="904743" cy="889417"/>
            <a:chOff x="6351036" y="1332597"/>
            <a:chExt cx="731008" cy="667312"/>
          </a:xfrm>
        </p:grpSpPr>
        <p:pic>
          <p:nvPicPr>
            <p:cNvPr id="33" name="图片 32">
              <a:extLst>
                <a:ext uri="{FF2B5EF4-FFF2-40B4-BE49-F238E27FC236}">
                  <a16:creationId xmlns:a16="http://schemas.microsoft.com/office/drawing/2014/main" id="{0D3077CA-8737-4886-BD1D-4F66E4DD8F31}"/>
                </a:ext>
              </a:extLst>
            </p:cNvPr>
            <p:cNvPicPr>
              <a:picLocks noChangeAspect="1"/>
            </p:cNvPicPr>
            <p:nvPr/>
          </p:nvPicPr>
          <p:blipFill>
            <a:blip r:embed="rId8" cstate="email"/>
            <a:stretch>
              <a:fillRect/>
            </a:stretch>
          </p:blipFill>
          <p:spPr>
            <a:xfrm>
              <a:off x="6351036" y="1332597"/>
              <a:ext cx="666222" cy="667312"/>
            </a:xfrm>
            <a:prstGeom prst="rect">
              <a:avLst/>
            </a:prstGeom>
          </p:spPr>
        </p:pic>
        <p:sp>
          <p:nvSpPr>
            <p:cNvPr id="34" name="文本框 33">
              <a:extLst>
                <a:ext uri="{FF2B5EF4-FFF2-40B4-BE49-F238E27FC236}">
                  <a16:creationId xmlns:a16="http://schemas.microsoft.com/office/drawing/2014/main" id="{0179ACF7-AE30-46F8-9DF2-360E7F9790F9}"/>
                </a:ext>
              </a:extLst>
            </p:cNvPr>
            <p:cNvSpPr txBox="1"/>
            <p:nvPr/>
          </p:nvSpPr>
          <p:spPr>
            <a:xfrm>
              <a:off x="6415822" y="1469972"/>
              <a:ext cx="666222" cy="392562"/>
            </a:xfrm>
            <a:prstGeom prst="rect">
              <a:avLst/>
            </a:prstGeom>
            <a:noFill/>
          </p:spPr>
          <p:txBody>
            <a:bodyPr wrap="square" rtlCol="0">
              <a:spAutoFit/>
            </a:bodyPr>
            <a:lstStyle/>
            <a:p>
              <a:r>
                <a:rPr lang="en-US" altLang="zh-CN" sz="2800" dirty="0">
                  <a:solidFill>
                    <a:schemeClr val="bg1"/>
                  </a:solidFill>
                  <a:latin typeface="汉仪尚巍手书W" panose="00020600040101010101" pitchFamily="18" charset="-122"/>
                  <a:ea typeface="汉仪尚巍手书W" panose="00020600040101010101" pitchFamily="18" charset="-122"/>
                </a:rPr>
                <a:t>05</a:t>
              </a:r>
              <a:endParaRPr lang="zh-CN" altLang="en-US" sz="2800" dirty="0">
                <a:solidFill>
                  <a:schemeClr val="bg1"/>
                </a:solidFill>
                <a:latin typeface="汉仪尚巍手书W" panose="00020600040101010101" pitchFamily="18" charset="-122"/>
                <a:ea typeface="汉仪尚巍手书W" panose="00020600040101010101" pitchFamily="18" charset="-122"/>
              </a:endParaRPr>
            </a:p>
          </p:txBody>
        </p:sp>
      </p:grpSp>
      <p:sp>
        <p:nvSpPr>
          <p:cNvPr id="35" name="矩形 34">
            <a:extLst>
              <a:ext uri="{FF2B5EF4-FFF2-40B4-BE49-F238E27FC236}">
                <a16:creationId xmlns:a16="http://schemas.microsoft.com/office/drawing/2014/main" id="{C69E6A17-4A51-44D4-AE3E-B5A001229293}"/>
              </a:ext>
            </a:extLst>
          </p:cNvPr>
          <p:cNvSpPr/>
          <p:nvPr/>
        </p:nvSpPr>
        <p:spPr>
          <a:xfrm>
            <a:off x="6422358" y="5420001"/>
            <a:ext cx="2492990" cy="646331"/>
          </a:xfrm>
          <a:prstGeom prst="rect">
            <a:avLst/>
          </a:prstGeom>
        </p:spPr>
        <p:txBody>
          <a:bodyPr wrap="none">
            <a:spAutoFit/>
          </a:bodyPr>
          <a:lstStyle/>
          <a:p>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近年新闻展</a:t>
            </a:r>
            <a:endParaRPr lang="zh-CN" altLang="zh-CN" sz="36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1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p:tgtEl>
                                          <p:spTgt spid="8"/>
                                        </p:tgtEl>
                                        <p:attrNameLst>
                                          <p:attrName>ppt_x</p:attrName>
                                        </p:attrNameLst>
                                      </p:cBhvr>
                                      <p:tavLst>
                                        <p:tav tm="0">
                                          <p:val>
                                            <p:strVal val="#ppt_x-#ppt_w*1.125000"/>
                                          </p:val>
                                        </p:tav>
                                        <p:tav tm="100000">
                                          <p:val>
                                            <p:strVal val="#ppt_x"/>
                                          </p:val>
                                        </p:tav>
                                      </p:tavLst>
                                    </p:anim>
                                    <p:animEffect transition="in" filter="wipe(right)">
                                      <p:cBhvr>
                                        <p:cTn id="17" dur="500"/>
                                        <p:tgtEl>
                                          <p:spTgt spid="8"/>
                                        </p:tgtEl>
                                      </p:cBhvr>
                                    </p:animEffect>
                                  </p:childTnLst>
                                </p:cTn>
                              </p:par>
                              <p:par>
                                <p:cTn id="18" presetID="1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p:tgtEl>
                                          <p:spTgt spid="11"/>
                                        </p:tgtEl>
                                        <p:attrNameLst>
                                          <p:attrName>ppt_x</p:attrName>
                                        </p:attrNameLst>
                                      </p:cBhvr>
                                      <p:tavLst>
                                        <p:tav tm="0">
                                          <p:val>
                                            <p:strVal val="#ppt_x-#ppt_w*1.125000"/>
                                          </p:val>
                                        </p:tav>
                                        <p:tav tm="100000">
                                          <p:val>
                                            <p:strVal val="#ppt_x"/>
                                          </p:val>
                                        </p:tav>
                                      </p:tavLst>
                                    </p:anim>
                                    <p:animEffect transition="in" filter="wipe(right)">
                                      <p:cBhvr>
                                        <p:cTn id="21" dur="500"/>
                                        <p:tgtEl>
                                          <p:spTgt spid="11"/>
                                        </p:tgtEl>
                                      </p:cBhvr>
                                    </p:animEffect>
                                  </p:childTnLst>
                                </p:cTn>
                              </p:par>
                              <p:par>
                                <p:cTn id="22" presetID="1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ppt_x</p:attrName>
                                        </p:attrNameLst>
                                      </p:cBhvr>
                                      <p:tavLst>
                                        <p:tav tm="0">
                                          <p:val>
                                            <p:strVal val="#ppt_x-#ppt_w*1.125000"/>
                                          </p:val>
                                        </p:tav>
                                        <p:tav tm="100000">
                                          <p:val>
                                            <p:strVal val="#ppt_x"/>
                                          </p:val>
                                        </p:tav>
                                      </p:tavLst>
                                    </p:anim>
                                    <p:animEffect transition="in" filter="wipe(right)">
                                      <p:cBhvr>
                                        <p:cTn id="25" dur="500"/>
                                        <p:tgtEl>
                                          <p:spTgt spid="14"/>
                                        </p:tgtEl>
                                      </p:cBhvr>
                                    </p:animEffect>
                                  </p:childTnLst>
                                </p:cTn>
                              </p:par>
                              <p:par>
                                <p:cTn id="26" presetID="12" presetClass="entr" presetSubtype="8"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p:tgtEl>
                                          <p:spTgt spid="29"/>
                                        </p:tgtEl>
                                        <p:attrNameLst>
                                          <p:attrName>ppt_x</p:attrName>
                                        </p:attrNameLst>
                                      </p:cBhvr>
                                      <p:tavLst>
                                        <p:tav tm="0">
                                          <p:val>
                                            <p:strVal val="#ppt_x-#ppt_w*1.125000"/>
                                          </p:val>
                                        </p:tav>
                                        <p:tav tm="100000">
                                          <p:val>
                                            <p:strVal val="#ppt_x"/>
                                          </p:val>
                                        </p:tav>
                                      </p:tavLst>
                                    </p:anim>
                                    <p:animEffect transition="in" filter="wipe(right)">
                                      <p:cBhvr>
                                        <p:cTn id="29" dur="500"/>
                                        <p:tgtEl>
                                          <p:spTgt spid="29"/>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750"/>
                                        <p:tgtEl>
                                          <p:spTgt spid="25"/>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750"/>
                                        <p:tgtEl>
                                          <p:spTgt spid="2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750"/>
                                        <p:tgtEl>
                                          <p:spTgt spid="2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750"/>
                                        <p:tgtEl>
                                          <p:spTgt spid="23"/>
                                        </p:tgtEl>
                                      </p:cBhvr>
                                    </p:animEffect>
                                  </p:childTnLst>
                                </p:cTn>
                              </p:par>
                              <p:par>
                                <p:cTn id="43" presetID="12" presetClass="entr" presetSubtype="8"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p:tgtEl>
                                          <p:spTgt spid="28"/>
                                        </p:tgtEl>
                                        <p:attrNameLst>
                                          <p:attrName>ppt_x</p:attrName>
                                        </p:attrNameLst>
                                      </p:cBhvr>
                                      <p:tavLst>
                                        <p:tav tm="0">
                                          <p:val>
                                            <p:strVal val="#ppt_x-#ppt_w*1.125000"/>
                                          </p:val>
                                        </p:tav>
                                        <p:tav tm="100000">
                                          <p:val>
                                            <p:strVal val="#ppt_x"/>
                                          </p:val>
                                        </p:tav>
                                      </p:tavLst>
                                    </p:anim>
                                    <p:animEffect transition="in" filter="wipe(right)">
                                      <p:cBhvr>
                                        <p:cTn id="46" dur="500"/>
                                        <p:tgtEl>
                                          <p:spTgt spid="2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1" grpId="0"/>
      <p:bldP spid="22" grpId="0"/>
      <p:bldP spid="23" grpId="0"/>
      <p:bldP spid="25"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技术学院计算机系计算机专业九六届2.jpg"/>
          <p:cNvPicPr>
            <a:picLocks noChangeAspect="1"/>
          </p:cNvPicPr>
          <p:nvPr/>
        </p:nvPicPr>
        <p:blipFill>
          <a:blip r:embed="rId2" cstate="print"/>
          <a:stretch>
            <a:fillRect/>
          </a:stretch>
        </p:blipFill>
        <p:spPr>
          <a:xfrm>
            <a:off x="0" y="1562270"/>
            <a:ext cx="5735659" cy="3653197"/>
          </a:xfrm>
          <a:prstGeom prst="rect">
            <a:avLst/>
          </a:prstGeom>
        </p:spPr>
      </p:pic>
      <p:pic>
        <p:nvPicPr>
          <p:cNvPr id="3" name="图片 2" descr="技术科学学院计算机及应用专业97届.jpg"/>
          <p:cNvPicPr>
            <a:picLocks noChangeAspect="1"/>
          </p:cNvPicPr>
          <p:nvPr/>
        </p:nvPicPr>
        <p:blipFill>
          <a:blip r:embed="rId3" cstate="print"/>
          <a:stretch>
            <a:fillRect/>
          </a:stretch>
        </p:blipFill>
        <p:spPr>
          <a:xfrm>
            <a:off x="6461760" y="1584960"/>
            <a:ext cx="5730240" cy="3549227"/>
          </a:xfrm>
          <a:prstGeom prst="rect">
            <a:avLst/>
          </a:prstGeom>
        </p:spPr>
      </p:pic>
      <p:sp>
        <p:nvSpPr>
          <p:cNvPr id="6" name="TextBox 5"/>
          <p:cNvSpPr txBox="1"/>
          <p:nvPr/>
        </p:nvSpPr>
        <p:spPr>
          <a:xfrm>
            <a:off x="501227" y="5716694"/>
            <a:ext cx="4971627" cy="379656"/>
          </a:xfrm>
          <a:prstGeom prst="rect">
            <a:avLst/>
          </a:prstGeom>
          <a:noFill/>
        </p:spPr>
        <p:txBody>
          <a:bodyPr wrap="square" rtlCol="0">
            <a:spAutoFit/>
          </a:bodyPr>
          <a:lstStyle/>
          <a:p>
            <a:pPr defTabSz="914377"/>
            <a:r>
              <a:rPr lang="zh-CN" altLang="en-US" sz="1867" dirty="0">
                <a:solidFill>
                  <a:srgbClr val="5F5F5F"/>
                </a:solidFill>
                <a:latin typeface="Lato Light"/>
              </a:rPr>
              <a:t>    技术学院计算机系计算机专业九六届</a:t>
            </a:r>
          </a:p>
        </p:txBody>
      </p:sp>
      <p:sp>
        <p:nvSpPr>
          <p:cNvPr id="7" name="TextBox 6"/>
          <p:cNvSpPr txBox="1"/>
          <p:nvPr/>
        </p:nvSpPr>
        <p:spPr>
          <a:xfrm>
            <a:off x="6895253" y="5730241"/>
            <a:ext cx="4646507" cy="379656"/>
          </a:xfrm>
          <a:prstGeom prst="rect">
            <a:avLst/>
          </a:prstGeom>
          <a:noFill/>
        </p:spPr>
        <p:txBody>
          <a:bodyPr wrap="square" rtlCol="0">
            <a:spAutoFit/>
          </a:bodyPr>
          <a:lstStyle/>
          <a:p>
            <a:pPr defTabSz="914377"/>
            <a:r>
              <a:rPr lang="zh-CN" altLang="en-US" sz="1867" dirty="0">
                <a:solidFill>
                  <a:srgbClr val="5F5F5F"/>
                </a:solidFill>
                <a:latin typeface="Lato Light"/>
              </a:rPr>
              <a:t>     技术科学学院计算机及应用专业</a:t>
            </a:r>
            <a:r>
              <a:rPr lang="en-US" altLang="zh-CN" sz="1867" dirty="0">
                <a:solidFill>
                  <a:srgbClr val="5F5F5F"/>
                </a:solidFill>
                <a:latin typeface="Lato Light"/>
              </a:rPr>
              <a:t>97</a:t>
            </a:r>
            <a:r>
              <a:rPr lang="zh-CN" altLang="en-US" sz="1867" dirty="0">
                <a:solidFill>
                  <a:srgbClr val="5F5F5F"/>
                </a:solidFill>
                <a:latin typeface="Lato Light"/>
              </a:rPr>
              <a:t>届</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技术科学学院计算机科学系计算机软件专业九八届.jpg"/>
          <p:cNvPicPr>
            <a:picLocks noChangeAspect="1"/>
          </p:cNvPicPr>
          <p:nvPr/>
        </p:nvPicPr>
        <p:blipFill>
          <a:blip r:embed="rId2" cstate="print"/>
          <a:stretch>
            <a:fillRect/>
          </a:stretch>
        </p:blipFill>
        <p:spPr>
          <a:xfrm>
            <a:off x="0" y="1720427"/>
            <a:ext cx="5730240" cy="3832691"/>
          </a:xfrm>
          <a:prstGeom prst="rect">
            <a:avLst/>
          </a:prstGeom>
        </p:spPr>
      </p:pic>
      <p:pic>
        <p:nvPicPr>
          <p:cNvPr id="3" name="图片 2" descr="技术科学学院计算机科学系计算机软件专业九八届2.jpg"/>
          <p:cNvPicPr>
            <a:picLocks noChangeAspect="1"/>
          </p:cNvPicPr>
          <p:nvPr/>
        </p:nvPicPr>
        <p:blipFill>
          <a:blip r:embed="rId3" cstate="print"/>
          <a:stretch>
            <a:fillRect/>
          </a:stretch>
        </p:blipFill>
        <p:spPr>
          <a:xfrm>
            <a:off x="6746240" y="1774613"/>
            <a:ext cx="5445760" cy="3738880"/>
          </a:xfrm>
          <a:prstGeom prst="rect">
            <a:avLst/>
          </a:prstGeom>
        </p:spPr>
      </p:pic>
      <p:sp>
        <p:nvSpPr>
          <p:cNvPr id="4" name="TextBox 3"/>
          <p:cNvSpPr txBox="1"/>
          <p:nvPr/>
        </p:nvSpPr>
        <p:spPr>
          <a:xfrm>
            <a:off x="365760" y="5919894"/>
            <a:ext cx="4985173" cy="666977"/>
          </a:xfrm>
          <a:prstGeom prst="rect">
            <a:avLst/>
          </a:prstGeom>
          <a:noFill/>
        </p:spPr>
        <p:txBody>
          <a:bodyPr wrap="square" rtlCol="0">
            <a:spAutoFit/>
          </a:bodyPr>
          <a:lstStyle/>
          <a:p>
            <a:pPr defTabSz="914377"/>
            <a:r>
              <a:rPr lang="zh-CN" altLang="en-US" sz="1867" dirty="0">
                <a:solidFill>
                  <a:srgbClr val="5F5F5F"/>
                </a:solidFill>
                <a:latin typeface="Lato Light"/>
              </a:rPr>
              <a:t>技术科学学院计算机科学系计算机软件专业九八届</a:t>
            </a:r>
          </a:p>
        </p:txBody>
      </p:sp>
      <p:sp>
        <p:nvSpPr>
          <p:cNvPr id="5" name="TextBox 4"/>
          <p:cNvSpPr txBox="1"/>
          <p:nvPr/>
        </p:nvSpPr>
        <p:spPr>
          <a:xfrm>
            <a:off x="7044267" y="6028267"/>
            <a:ext cx="4849707" cy="666977"/>
          </a:xfrm>
          <a:prstGeom prst="rect">
            <a:avLst/>
          </a:prstGeom>
          <a:noFill/>
        </p:spPr>
        <p:txBody>
          <a:bodyPr wrap="square" rtlCol="0">
            <a:spAutoFit/>
          </a:bodyPr>
          <a:lstStyle/>
          <a:p>
            <a:pPr defTabSz="914377"/>
            <a:r>
              <a:rPr lang="zh-CN" altLang="en-US" sz="1867" dirty="0">
                <a:solidFill>
                  <a:srgbClr val="5F5F5F"/>
                </a:solidFill>
                <a:latin typeface="Lato Light"/>
              </a:rPr>
              <a:t>技术科学学院计算机科学系计算机及应用专业九八届</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技术科学学院计算机科学系计算机及应用专科九八届.jpg"/>
          <p:cNvPicPr>
            <a:picLocks noChangeAspect="1"/>
          </p:cNvPicPr>
          <p:nvPr/>
        </p:nvPicPr>
        <p:blipFill>
          <a:blip r:embed="rId2" cstate="print"/>
          <a:stretch>
            <a:fillRect/>
          </a:stretch>
        </p:blipFill>
        <p:spPr>
          <a:xfrm>
            <a:off x="0" y="1602909"/>
            <a:ext cx="6001173" cy="3639651"/>
          </a:xfrm>
          <a:prstGeom prst="rect">
            <a:avLst/>
          </a:prstGeom>
        </p:spPr>
      </p:pic>
      <p:sp>
        <p:nvSpPr>
          <p:cNvPr id="5" name="TextBox 4"/>
          <p:cNvSpPr txBox="1"/>
          <p:nvPr/>
        </p:nvSpPr>
        <p:spPr>
          <a:xfrm>
            <a:off x="528320" y="5676054"/>
            <a:ext cx="5147733" cy="666977"/>
          </a:xfrm>
          <a:prstGeom prst="rect">
            <a:avLst/>
          </a:prstGeom>
          <a:noFill/>
        </p:spPr>
        <p:txBody>
          <a:bodyPr wrap="square" rtlCol="0">
            <a:spAutoFit/>
          </a:bodyPr>
          <a:lstStyle/>
          <a:p>
            <a:pPr defTabSz="914377"/>
            <a:r>
              <a:rPr lang="zh-CN" altLang="en-US" sz="1867" dirty="0">
                <a:solidFill>
                  <a:srgbClr val="5F5F5F"/>
                </a:solidFill>
                <a:latin typeface="Lato Light"/>
              </a:rPr>
              <a:t>技术科学学院计算机科学系计算机及应用专科九八届</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信息学院计算机专业一班2003届.jpg"/>
          <p:cNvPicPr>
            <a:picLocks noChangeAspect="1"/>
          </p:cNvPicPr>
          <p:nvPr/>
        </p:nvPicPr>
        <p:blipFill>
          <a:blip r:embed="rId2" cstate="print"/>
          <a:stretch>
            <a:fillRect/>
          </a:stretch>
        </p:blipFill>
        <p:spPr>
          <a:xfrm>
            <a:off x="1" y="1584960"/>
            <a:ext cx="5608320" cy="3657600"/>
          </a:xfrm>
          <a:prstGeom prst="rect">
            <a:avLst/>
          </a:prstGeom>
        </p:spPr>
      </p:pic>
      <p:pic>
        <p:nvPicPr>
          <p:cNvPr id="3" name="图片 2" descr="信息学院计算机专业二班2003届.jpg"/>
          <p:cNvPicPr>
            <a:picLocks noChangeAspect="1"/>
          </p:cNvPicPr>
          <p:nvPr/>
        </p:nvPicPr>
        <p:blipFill>
          <a:blip r:embed="rId3" cstate="print"/>
          <a:stretch>
            <a:fillRect/>
          </a:stretch>
        </p:blipFill>
        <p:spPr>
          <a:xfrm>
            <a:off x="6800427" y="1584960"/>
            <a:ext cx="5391573" cy="3481493"/>
          </a:xfrm>
          <a:prstGeom prst="rect">
            <a:avLst/>
          </a:prstGeom>
        </p:spPr>
      </p:pic>
      <p:sp>
        <p:nvSpPr>
          <p:cNvPr id="4" name="TextBox 3"/>
          <p:cNvSpPr txBox="1"/>
          <p:nvPr/>
        </p:nvSpPr>
        <p:spPr>
          <a:xfrm>
            <a:off x="352213" y="5581227"/>
            <a:ext cx="4876800" cy="379656"/>
          </a:xfrm>
          <a:prstGeom prst="rect">
            <a:avLst/>
          </a:prstGeom>
          <a:noFill/>
        </p:spPr>
        <p:txBody>
          <a:bodyPr wrap="square" rtlCol="0">
            <a:spAutoFit/>
          </a:bodyPr>
          <a:lstStyle/>
          <a:p>
            <a:pPr defTabSz="914377"/>
            <a:r>
              <a:rPr lang="zh-CN" altLang="en-US" sz="1867" dirty="0">
                <a:solidFill>
                  <a:srgbClr val="5F5F5F"/>
                </a:solidFill>
                <a:latin typeface="Lato Light"/>
              </a:rPr>
              <a:t>       信息学院计算机专业一班</a:t>
            </a:r>
            <a:r>
              <a:rPr lang="en-US" altLang="zh-CN" sz="1867" dirty="0">
                <a:solidFill>
                  <a:srgbClr val="5F5F5F"/>
                </a:solidFill>
                <a:latin typeface="Lato Light"/>
              </a:rPr>
              <a:t>2003</a:t>
            </a:r>
            <a:r>
              <a:rPr lang="zh-CN" altLang="en-US" sz="1867" dirty="0">
                <a:solidFill>
                  <a:srgbClr val="5F5F5F"/>
                </a:solidFill>
                <a:latin typeface="Lato Light"/>
              </a:rPr>
              <a:t>届</a:t>
            </a:r>
          </a:p>
        </p:txBody>
      </p:sp>
      <p:sp>
        <p:nvSpPr>
          <p:cNvPr id="5" name="TextBox 4"/>
          <p:cNvSpPr txBox="1"/>
          <p:nvPr/>
        </p:nvSpPr>
        <p:spPr>
          <a:xfrm>
            <a:off x="6922347" y="5554134"/>
            <a:ext cx="4822613" cy="379656"/>
          </a:xfrm>
          <a:prstGeom prst="rect">
            <a:avLst/>
          </a:prstGeom>
          <a:noFill/>
        </p:spPr>
        <p:txBody>
          <a:bodyPr wrap="square" rtlCol="0">
            <a:spAutoFit/>
          </a:bodyPr>
          <a:lstStyle/>
          <a:p>
            <a:pPr defTabSz="914377"/>
            <a:r>
              <a:rPr lang="zh-CN" altLang="en-US" sz="1867" dirty="0">
                <a:solidFill>
                  <a:srgbClr val="5F5F5F"/>
                </a:solidFill>
                <a:latin typeface="Lato Light"/>
              </a:rPr>
              <a:t>              信息学院计算机专业二班</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信息科学与工程学院计算机科学与技术专业一班2005届.jpg"/>
          <p:cNvPicPr>
            <a:picLocks noChangeAspect="1"/>
          </p:cNvPicPr>
          <p:nvPr/>
        </p:nvPicPr>
        <p:blipFill>
          <a:blip r:embed="rId2" cstate="print"/>
          <a:stretch>
            <a:fillRect/>
          </a:stretch>
        </p:blipFill>
        <p:spPr>
          <a:xfrm>
            <a:off x="0" y="1801707"/>
            <a:ext cx="5906347" cy="3481493"/>
          </a:xfrm>
          <a:prstGeom prst="rect">
            <a:avLst/>
          </a:prstGeom>
        </p:spPr>
      </p:pic>
      <p:pic>
        <p:nvPicPr>
          <p:cNvPr id="3" name="图片 2" descr="信息科学与工程学院计算机科学与技术专业二班2005届.jpg"/>
          <p:cNvPicPr>
            <a:picLocks noChangeAspect="1"/>
          </p:cNvPicPr>
          <p:nvPr/>
        </p:nvPicPr>
        <p:blipFill>
          <a:blip r:embed="rId3" cstate="print"/>
          <a:stretch>
            <a:fillRect/>
          </a:stretch>
        </p:blipFill>
        <p:spPr>
          <a:xfrm>
            <a:off x="6409081" y="1801707"/>
            <a:ext cx="5671934" cy="3481493"/>
          </a:xfrm>
          <a:prstGeom prst="rect">
            <a:avLst/>
          </a:prstGeom>
        </p:spPr>
      </p:pic>
      <p:sp>
        <p:nvSpPr>
          <p:cNvPr id="4" name="TextBox 3"/>
          <p:cNvSpPr txBox="1"/>
          <p:nvPr/>
        </p:nvSpPr>
        <p:spPr>
          <a:xfrm>
            <a:off x="731520" y="5689601"/>
            <a:ext cx="4958080" cy="666977"/>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信息科学与工程学院计算机科学与技术专业一班</a:t>
            </a:r>
            <a:r>
              <a:rPr lang="en-US" altLang="zh-CN" sz="1867" dirty="0">
                <a:solidFill>
                  <a:srgbClr val="5F5F5F"/>
                </a:solidFill>
                <a:latin typeface="Lato Light"/>
              </a:rPr>
              <a:t>2005</a:t>
            </a:r>
            <a:r>
              <a:rPr lang="zh-CN" altLang="en-US" sz="1867" dirty="0">
                <a:solidFill>
                  <a:srgbClr val="5F5F5F"/>
                </a:solidFill>
                <a:latin typeface="Lato Light"/>
              </a:rPr>
              <a:t>届</a:t>
            </a:r>
          </a:p>
        </p:txBody>
      </p:sp>
      <p:sp>
        <p:nvSpPr>
          <p:cNvPr id="5" name="TextBox 4"/>
          <p:cNvSpPr txBox="1"/>
          <p:nvPr/>
        </p:nvSpPr>
        <p:spPr>
          <a:xfrm>
            <a:off x="7125547" y="5730241"/>
            <a:ext cx="4565227" cy="666977"/>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信息科学与工程学院计算机科学与技术专业二班</a:t>
            </a:r>
            <a:r>
              <a:rPr lang="en-US" altLang="zh-CN" sz="1867" dirty="0">
                <a:solidFill>
                  <a:srgbClr val="5F5F5F"/>
                </a:solidFill>
                <a:latin typeface="Lato Light"/>
              </a:rPr>
              <a:t>2005</a:t>
            </a:r>
            <a:r>
              <a:rPr lang="zh-CN" altLang="en-US" sz="1867" dirty="0">
                <a:solidFill>
                  <a:srgbClr val="5F5F5F"/>
                </a:solidFill>
                <a:latin typeface="Lato Light"/>
              </a:rPr>
              <a:t>届</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信息科学与工程学院计算机科学与技术专业2006届.jpg"/>
          <p:cNvPicPr>
            <a:picLocks noChangeAspect="1"/>
          </p:cNvPicPr>
          <p:nvPr/>
        </p:nvPicPr>
        <p:blipFill>
          <a:blip r:embed="rId2" cstate="print"/>
          <a:stretch>
            <a:fillRect/>
          </a:stretch>
        </p:blipFill>
        <p:spPr>
          <a:xfrm>
            <a:off x="1" y="1679787"/>
            <a:ext cx="6117172" cy="3765973"/>
          </a:xfrm>
          <a:prstGeom prst="rect">
            <a:avLst/>
          </a:prstGeom>
        </p:spPr>
      </p:pic>
      <p:pic>
        <p:nvPicPr>
          <p:cNvPr id="3" name="图片 2" descr="信息科学与工程学院2007届计算机科学与技术专业.jpg"/>
          <p:cNvPicPr>
            <a:picLocks noChangeAspect="1"/>
          </p:cNvPicPr>
          <p:nvPr/>
        </p:nvPicPr>
        <p:blipFill>
          <a:blip r:embed="rId3" cstate="print"/>
          <a:stretch>
            <a:fillRect/>
          </a:stretch>
        </p:blipFill>
        <p:spPr>
          <a:xfrm>
            <a:off x="6651413" y="1693333"/>
            <a:ext cx="5540587" cy="3576320"/>
          </a:xfrm>
          <a:prstGeom prst="rect">
            <a:avLst/>
          </a:prstGeom>
        </p:spPr>
      </p:pic>
      <p:sp>
        <p:nvSpPr>
          <p:cNvPr id="4" name="TextBox 3"/>
          <p:cNvSpPr txBox="1"/>
          <p:nvPr/>
        </p:nvSpPr>
        <p:spPr>
          <a:xfrm>
            <a:off x="609600" y="5852161"/>
            <a:ext cx="5242560" cy="666977"/>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信息科学与工程学院计算机科学与技术专业</a:t>
            </a:r>
            <a:r>
              <a:rPr lang="en-US" altLang="zh-CN" sz="1867" dirty="0">
                <a:solidFill>
                  <a:srgbClr val="5F5F5F"/>
                </a:solidFill>
                <a:latin typeface="Lato Light"/>
              </a:rPr>
              <a:t>2006</a:t>
            </a:r>
            <a:r>
              <a:rPr lang="zh-CN" altLang="en-US" sz="1867" dirty="0">
                <a:solidFill>
                  <a:srgbClr val="5F5F5F"/>
                </a:solidFill>
                <a:latin typeface="Lato Light"/>
              </a:rPr>
              <a:t>届</a:t>
            </a:r>
          </a:p>
        </p:txBody>
      </p:sp>
      <p:sp>
        <p:nvSpPr>
          <p:cNvPr id="5" name="TextBox 4"/>
          <p:cNvSpPr txBox="1"/>
          <p:nvPr/>
        </p:nvSpPr>
        <p:spPr>
          <a:xfrm>
            <a:off x="6827520" y="5906347"/>
            <a:ext cx="4795520" cy="666977"/>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a:t>
            </a:r>
            <a:r>
              <a:rPr lang="en-US" altLang="zh-CN" sz="1867" dirty="0">
                <a:solidFill>
                  <a:srgbClr val="5F5F5F"/>
                </a:solidFill>
                <a:latin typeface="Lato Light"/>
              </a:rPr>
              <a:t>2007</a:t>
            </a:r>
            <a:r>
              <a:rPr lang="zh-CN" altLang="en-US" sz="1867" dirty="0">
                <a:solidFill>
                  <a:srgbClr val="5F5F5F"/>
                </a:solidFill>
                <a:latin typeface="Lato Light"/>
              </a:rPr>
              <a:t>届计算机科学与技术专业</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CA9A16-EF97-4BA5-9EDB-F0D2D9B540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6073" y="0"/>
            <a:ext cx="9134763" cy="6858000"/>
          </a:xfrm>
          <a:prstGeom prst="rect">
            <a:avLst/>
          </a:prstGeom>
        </p:spPr>
      </p:pic>
    </p:spTree>
    <p:extLst>
      <p:ext uri="{BB962C8B-B14F-4D97-AF65-F5344CB8AC3E}">
        <p14:creationId xmlns:p14="http://schemas.microsoft.com/office/powerpoint/2010/main" val="2112014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C3DE2A3-878F-4923-9916-CACC134833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3090" y="286328"/>
            <a:ext cx="9139663" cy="6858000"/>
          </a:xfrm>
          <a:prstGeom prst="rect">
            <a:avLst/>
          </a:prstGeom>
        </p:spPr>
      </p:pic>
    </p:spTree>
    <p:extLst>
      <p:ext uri="{BB962C8B-B14F-4D97-AF65-F5344CB8AC3E}">
        <p14:creationId xmlns:p14="http://schemas.microsoft.com/office/powerpoint/2010/main" val="2510122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8BC1B0A-CF92-424D-B4AF-AA7EC211F7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113981"/>
            <a:ext cx="5421744" cy="3054319"/>
          </a:xfrm>
          <a:prstGeom prst="rect">
            <a:avLst/>
          </a:prstGeom>
        </p:spPr>
      </p:pic>
      <p:pic>
        <p:nvPicPr>
          <p:cNvPr id="10" name="图片 9">
            <a:extLst>
              <a:ext uri="{FF2B5EF4-FFF2-40B4-BE49-F238E27FC236}">
                <a16:creationId xmlns:a16="http://schemas.microsoft.com/office/drawing/2014/main" id="{95C3B459-25D9-4F8D-A1E3-B4DA7C54CA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3677" y="1095118"/>
            <a:ext cx="6178324" cy="3054317"/>
          </a:xfrm>
          <a:prstGeom prst="rect">
            <a:avLst/>
          </a:prstGeom>
        </p:spPr>
      </p:pic>
      <p:sp>
        <p:nvSpPr>
          <p:cNvPr id="11" name="文本框 10">
            <a:extLst>
              <a:ext uri="{FF2B5EF4-FFF2-40B4-BE49-F238E27FC236}">
                <a16:creationId xmlns:a16="http://schemas.microsoft.com/office/drawing/2014/main" id="{D1FC4F59-AE4E-414A-97DC-8A08CC7E9423}"/>
              </a:ext>
            </a:extLst>
          </p:cNvPr>
          <p:cNvSpPr txBox="1"/>
          <p:nvPr/>
        </p:nvSpPr>
        <p:spPr>
          <a:xfrm>
            <a:off x="3132690" y="4959925"/>
            <a:ext cx="5003293" cy="379656"/>
          </a:xfrm>
          <a:prstGeom prst="rect">
            <a:avLst/>
          </a:prstGeom>
          <a:noFill/>
        </p:spPr>
        <p:txBody>
          <a:bodyPr wrap="none" rtlCol="0">
            <a:spAutoFit/>
          </a:bodyPr>
          <a:lstStyle/>
          <a:p>
            <a:pPr defTabSz="914377"/>
            <a:r>
              <a:rPr lang="zh-CN" altLang="en-US" sz="1867" dirty="0">
                <a:solidFill>
                  <a:srgbClr val="5F5F5F"/>
                </a:solidFill>
                <a:latin typeface="Lato Light"/>
              </a:rPr>
              <a:t>信息科学与工程学院</a:t>
            </a:r>
            <a:r>
              <a:rPr lang="en-US" altLang="zh-CN" sz="1867" dirty="0">
                <a:solidFill>
                  <a:srgbClr val="5F5F5F"/>
                </a:solidFill>
                <a:latin typeface="Lato Light"/>
              </a:rPr>
              <a:t>2010</a:t>
            </a:r>
            <a:r>
              <a:rPr lang="zh-CN" altLang="en-US" sz="1867" dirty="0">
                <a:solidFill>
                  <a:srgbClr val="5F5F5F"/>
                </a:solidFill>
                <a:latin typeface="Lato Light"/>
              </a:rPr>
              <a:t>届计算机科学与技术</a:t>
            </a:r>
          </a:p>
        </p:txBody>
      </p:sp>
    </p:spTree>
    <p:extLst>
      <p:ext uri="{BB962C8B-B14F-4D97-AF65-F5344CB8AC3E}">
        <p14:creationId xmlns:p14="http://schemas.microsoft.com/office/powerpoint/2010/main" val="3829468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F430C4-D217-4BA9-8CFF-3BCFC6FF55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08427"/>
            <a:ext cx="6742173" cy="2913463"/>
          </a:xfrm>
          <a:prstGeom prst="rect">
            <a:avLst/>
          </a:prstGeom>
        </p:spPr>
      </p:pic>
      <p:pic>
        <p:nvPicPr>
          <p:cNvPr id="5" name="图片 4">
            <a:extLst>
              <a:ext uri="{FF2B5EF4-FFF2-40B4-BE49-F238E27FC236}">
                <a16:creationId xmlns:a16="http://schemas.microsoft.com/office/drawing/2014/main" id="{25F14CAE-F315-41D4-B8BD-190669EAA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700" y="3603471"/>
            <a:ext cx="6622473" cy="3203996"/>
          </a:xfrm>
          <a:prstGeom prst="rect">
            <a:avLst/>
          </a:prstGeom>
        </p:spPr>
      </p:pic>
      <p:sp>
        <p:nvSpPr>
          <p:cNvPr id="6" name="文本框 5">
            <a:extLst>
              <a:ext uri="{FF2B5EF4-FFF2-40B4-BE49-F238E27FC236}">
                <a16:creationId xmlns:a16="http://schemas.microsoft.com/office/drawing/2014/main" id="{FEC0CEE8-B744-4418-9094-EB806BDF3EBB}"/>
              </a:ext>
            </a:extLst>
          </p:cNvPr>
          <p:cNvSpPr txBox="1"/>
          <p:nvPr/>
        </p:nvSpPr>
        <p:spPr>
          <a:xfrm>
            <a:off x="5255492" y="3223815"/>
            <a:ext cx="6821977" cy="379656"/>
          </a:xfrm>
          <a:prstGeom prst="rect">
            <a:avLst/>
          </a:prstGeom>
          <a:noFill/>
        </p:spPr>
        <p:txBody>
          <a:bodyPr wrap="square" rtlCol="0">
            <a:spAutoFit/>
          </a:bodyPr>
          <a:lstStyle/>
          <a:p>
            <a:pPr defTabSz="914377"/>
            <a:r>
              <a:rPr lang="zh-CN" altLang="en-US" sz="1867" dirty="0">
                <a:solidFill>
                  <a:srgbClr val="5F5F5F"/>
                </a:solidFill>
                <a:latin typeface="Lato Light"/>
              </a:rPr>
              <a:t>信息科学与工程学院</a:t>
            </a:r>
            <a:r>
              <a:rPr lang="en-US" altLang="zh-CN" sz="1867" dirty="0">
                <a:solidFill>
                  <a:srgbClr val="5F5F5F"/>
                </a:solidFill>
                <a:latin typeface="Lato Light"/>
              </a:rPr>
              <a:t>2011</a:t>
            </a:r>
            <a:r>
              <a:rPr lang="zh-CN" altLang="en-US" sz="1867" dirty="0">
                <a:solidFill>
                  <a:srgbClr val="5F5F5F"/>
                </a:solidFill>
                <a:latin typeface="Lato Light"/>
              </a:rPr>
              <a:t>届计算机科学与技术</a:t>
            </a:r>
          </a:p>
        </p:txBody>
      </p:sp>
    </p:spTree>
    <p:extLst>
      <p:ext uri="{BB962C8B-B14F-4D97-AF65-F5344CB8AC3E}">
        <p14:creationId xmlns:p14="http://schemas.microsoft.com/office/powerpoint/2010/main" val="1554943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3" y="1529958"/>
            <a:ext cx="3877985"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第一部分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4521075" y="2990541"/>
            <a:ext cx="6888480" cy="144526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计算机系简介</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500"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anim calcmode="lin" valueType="num">
                                      <p:cBhvr>
                                        <p:cTn id="17" dur="500" fill="hold"/>
                                        <p:tgtEl>
                                          <p:spTgt spid="32"/>
                                        </p:tgtEl>
                                        <p:attrNameLst>
                                          <p:attrName>ppt_x</p:attrName>
                                        </p:attrNameLst>
                                      </p:cBhvr>
                                      <p:tavLst>
                                        <p:tav tm="0">
                                          <p:val>
                                            <p:strVal val="#ppt_x"/>
                                          </p:val>
                                        </p:tav>
                                        <p:tav tm="100000">
                                          <p:val>
                                            <p:strVal val="#ppt_x"/>
                                          </p:val>
                                        </p:tav>
                                      </p:tavLst>
                                    </p:anim>
                                    <p:anim calcmode="lin" valueType="num">
                                      <p:cBhvr>
                                        <p:cTn id="18" dur="5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5701" t="5926" r="36179" b="58236"/>
          <a:stretch/>
        </p:blipFill>
        <p:spPr>
          <a:xfrm>
            <a:off x="0" y="-46824"/>
            <a:ext cx="1991787" cy="1324383"/>
          </a:xfrm>
          <a:prstGeom prst="rect">
            <a:avLst/>
          </a:prstGeom>
        </p:spPr>
      </p:pic>
      <p:sp>
        <p:nvSpPr>
          <p:cNvPr id="17" name="TextBox 16"/>
          <p:cNvSpPr txBox="1"/>
          <p:nvPr/>
        </p:nvSpPr>
        <p:spPr>
          <a:xfrm>
            <a:off x="4632960" y="243841"/>
            <a:ext cx="5865707" cy="379656"/>
          </a:xfrm>
          <a:prstGeom prst="rect">
            <a:avLst/>
          </a:prstGeom>
          <a:noFill/>
        </p:spPr>
        <p:txBody>
          <a:bodyPr wrap="square" rtlCol="0">
            <a:spAutoFit/>
          </a:bodyPr>
          <a:lstStyle/>
          <a:p>
            <a:pPr defTabSz="914377"/>
            <a:r>
              <a:rPr lang="en-US" altLang="zh-CN" sz="1867" dirty="0">
                <a:solidFill>
                  <a:srgbClr val="5F5F5F"/>
                </a:solidFill>
                <a:latin typeface="Lato Light"/>
              </a:rPr>
              <a:t>                           2013</a:t>
            </a:r>
            <a:r>
              <a:rPr lang="zh-CN" altLang="en-US" sz="1867" dirty="0">
                <a:solidFill>
                  <a:srgbClr val="5F5F5F"/>
                </a:solidFill>
                <a:latin typeface="Lato Light"/>
              </a:rPr>
              <a:t>级计算机系学术硕士班</a:t>
            </a:r>
          </a:p>
        </p:txBody>
      </p:sp>
      <p:sp>
        <p:nvSpPr>
          <p:cNvPr id="18" name="TextBox 17"/>
          <p:cNvSpPr txBox="1"/>
          <p:nvPr/>
        </p:nvSpPr>
        <p:spPr>
          <a:xfrm>
            <a:off x="216747" y="4809067"/>
            <a:ext cx="5879253" cy="2020618"/>
          </a:xfrm>
          <a:prstGeom prst="rect">
            <a:avLst/>
          </a:prstGeom>
          <a:noFill/>
        </p:spPr>
        <p:txBody>
          <a:bodyPr wrap="square" rtlCol="0">
            <a:spAutoFit/>
          </a:bodyPr>
          <a:lstStyle/>
          <a:p>
            <a:pPr defTabSz="914377"/>
            <a:r>
              <a:rPr lang="zh-CN" altLang="en-US" sz="1333" b="1" dirty="0">
                <a:solidFill>
                  <a:srgbClr val="5F5F5F"/>
                </a:solidFill>
                <a:latin typeface="Lato Light"/>
              </a:rPr>
              <a:t>第一排（老师）：</a:t>
            </a:r>
            <a:r>
              <a:rPr lang="zh-CN" altLang="en-US" sz="1333" dirty="0">
                <a:solidFill>
                  <a:srgbClr val="5F5F5F"/>
                </a:solidFill>
                <a:latin typeface="Lato Light"/>
              </a:rPr>
              <a:t>刘萍老师、庄严老师、董军宇教授、顾永建副院长、于波书记、陈戈院长、张欣泉副书记、赵凤娇老师、王淑洁老师、丁凡老师</a:t>
            </a:r>
          </a:p>
          <a:p>
            <a:pPr defTabSz="914377"/>
            <a:r>
              <a:rPr lang="zh-CN" altLang="en-US" sz="1333" b="1" dirty="0">
                <a:solidFill>
                  <a:srgbClr val="5F5F5F"/>
                </a:solidFill>
                <a:latin typeface="Lato Light"/>
              </a:rPr>
              <a:t>第二排：</a:t>
            </a:r>
            <a:r>
              <a:rPr lang="zh-CN" altLang="en-US" sz="1333" dirty="0">
                <a:solidFill>
                  <a:srgbClr val="5F5F5F"/>
                </a:solidFill>
                <a:latin typeface="Lato Light"/>
              </a:rPr>
              <a:t>郝巧龙、寻锦锦、张翠、王培培、魏美玉、杨玉婷、杨丹丹、姜俊锋、王燕、李美龄、梁帅琦、胡朋、石沙沙、韩欣、孙磊、陈焕哲、张晓庆</a:t>
            </a:r>
          </a:p>
          <a:p>
            <a:pPr defTabSz="914377"/>
            <a:r>
              <a:rPr lang="zh-CN" altLang="en-US" sz="1333" b="1" dirty="0">
                <a:solidFill>
                  <a:srgbClr val="5F5F5F"/>
                </a:solidFill>
                <a:latin typeface="Lato Light"/>
              </a:rPr>
              <a:t>第三排：</a:t>
            </a:r>
            <a:r>
              <a:rPr lang="zh-CN" altLang="en-US" sz="1333" dirty="0">
                <a:solidFill>
                  <a:srgbClr val="5F5F5F"/>
                </a:solidFill>
                <a:latin typeface="Lato Light"/>
              </a:rPr>
              <a:t>孟学文、盛亚如、陆珍珍、蔡亚娟、蔡晓旭、田淼清、赵爱特、游树娟、迟鹏、马常力、唐智谱、刘锐、曲德源、刘浩、杨攀</a:t>
            </a:r>
          </a:p>
          <a:p>
            <a:pPr defTabSz="914377"/>
            <a:r>
              <a:rPr lang="zh-CN" altLang="en-US" sz="1333" b="1" dirty="0">
                <a:solidFill>
                  <a:srgbClr val="5F5F5F"/>
                </a:solidFill>
                <a:latin typeface="Lato Light"/>
              </a:rPr>
              <a:t>第四排：</a:t>
            </a:r>
            <a:r>
              <a:rPr lang="zh-CN" altLang="en-US" sz="1333" dirty="0">
                <a:solidFill>
                  <a:srgbClr val="5F5F5F"/>
                </a:solidFill>
                <a:latin typeface="Lato Light"/>
              </a:rPr>
              <a:t>尚鹏、曹庆磊、刘晓东、徐肖童、崔立群、张晓帅、张树刚、郭洋、杜振、杨浩、楼建文</a:t>
            </a:r>
          </a:p>
          <a:p>
            <a:pPr defTabSz="914377"/>
            <a:endParaRPr lang="zh-CN" altLang="en-US" sz="1867" dirty="0">
              <a:solidFill>
                <a:srgbClr val="5F5F5F"/>
              </a:solidFill>
              <a:latin typeface="Lato Light"/>
            </a:endParaRPr>
          </a:p>
        </p:txBody>
      </p:sp>
      <p:pic>
        <p:nvPicPr>
          <p:cNvPr id="7" name="图片 6" descr="2013级计算机系学术硕士班合照.JPG"/>
          <p:cNvPicPr>
            <a:picLocks noChangeAspect="1"/>
          </p:cNvPicPr>
          <p:nvPr/>
        </p:nvPicPr>
        <p:blipFill>
          <a:blip r:embed="rId4" cstate="print"/>
          <a:stretch>
            <a:fillRect/>
          </a:stretch>
        </p:blipFill>
        <p:spPr>
          <a:xfrm>
            <a:off x="4334933" y="650240"/>
            <a:ext cx="7694507" cy="3928533"/>
          </a:xfrm>
          <a:prstGeom prst="rect">
            <a:avLst/>
          </a:prstGeom>
        </p:spPr>
      </p:pic>
    </p:spTree>
    <p:extLst>
      <p:ext uri="{BB962C8B-B14F-4D97-AF65-F5344CB8AC3E}">
        <p14:creationId xmlns:p14="http://schemas.microsoft.com/office/powerpoint/2010/main" val="1404593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中国海洋大学信息科学与工程学院2014届计算机科学与技术1班毕业留念.JPG"/>
          <p:cNvPicPr>
            <a:picLocks noChangeAspect="1"/>
          </p:cNvPicPr>
          <p:nvPr/>
        </p:nvPicPr>
        <p:blipFill>
          <a:blip r:embed="rId3" cstate="print"/>
          <a:stretch>
            <a:fillRect/>
          </a:stretch>
        </p:blipFill>
        <p:spPr>
          <a:xfrm>
            <a:off x="4538133" y="582509"/>
            <a:ext cx="7437120" cy="3779519"/>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8" name="TextBox 7"/>
          <p:cNvSpPr txBox="1"/>
          <p:nvPr/>
        </p:nvSpPr>
        <p:spPr>
          <a:xfrm>
            <a:off x="0" y="4768427"/>
            <a:ext cx="6868160" cy="1938416"/>
          </a:xfrm>
          <a:prstGeom prst="rect">
            <a:avLst/>
          </a:prstGeom>
          <a:noFill/>
        </p:spPr>
        <p:txBody>
          <a:bodyPr wrap="square" rtlCol="0">
            <a:spAutoFit/>
          </a:bodyPr>
          <a:lstStyle/>
          <a:p>
            <a:pPr defTabSz="914377"/>
            <a:r>
              <a:rPr lang="zh-CN" altLang="en-US" sz="1333" dirty="0">
                <a:solidFill>
                  <a:srgbClr val="5F5F5F"/>
                </a:solidFill>
                <a:latin typeface="Lato Light"/>
              </a:rPr>
              <a:t>第一排（老师）：刘萍老师，赵凤娇老师，梁作娟老师，元光教授，顾永建教授，秦尚海书记，陈戈院长，张欣泉副书记，管磊教授，殷波副教授，丛艳平老师，王珈琦老师，庄严老师；</a:t>
            </a:r>
          </a:p>
          <a:p>
            <a:pPr defTabSz="914377"/>
            <a:r>
              <a:rPr lang="zh-CN" altLang="en-US" sz="1333" dirty="0">
                <a:solidFill>
                  <a:srgbClr val="5F5F5F"/>
                </a:solidFill>
                <a:latin typeface="Lato Light"/>
              </a:rPr>
              <a:t>第二排：何潭碧，连倩楠，李娜，简兰军，李嫚，李旭，李莉，董军宇教授，李洁，贾爱秀，董丽君，李由，解双，何婕，高洁；</a:t>
            </a:r>
          </a:p>
          <a:p>
            <a:pPr defTabSz="914377"/>
            <a:r>
              <a:rPr lang="zh-CN" altLang="en-US" sz="1333" dirty="0">
                <a:solidFill>
                  <a:srgbClr val="5F5F5F"/>
                </a:solidFill>
                <a:latin typeface="Lato Light"/>
              </a:rPr>
              <a:t>第三排：范中翔，蔡仁伟，甘一鸣，董晓全，窦方坤，陈卓枫，程为学，姜志超，郭正尧，和东，陈建平，胡志明，侯海东；</a:t>
            </a:r>
          </a:p>
          <a:p>
            <a:pPr defTabSz="914377"/>
            <a:r>
              <a:rPr lang="zh-CN" altLang="en-US" sz="1333" dirty="0">
                <a:solidFill>
                  <a:srgbClr val="5F5F5F"/>
                </a:solidFill>
                <a:latin typeface="Lato Light"/>
              </a:rPr>
              <a:t>第四排：洪腾龙，高新博，蒋震霆，李博，崔昊天，高元兴，李凯，李昱，李凯，李思敏，李震，刘国帅。</a:t>
            </a:r>
          </a:p>
        </p:txBody>
      </p:sp>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2014</a:t>
            </a:r>
            <a:r>
              <a:rPr lang="zh-CN" altLang="en-US" sz="1867" dirty="0">
                <a:solidFill>
                  <a:srgbClr val="5F5F5F"/>
                </a:solidFill>
                <a:latin typeface="Lato Light"/>
              </a:rPr>
              <a:t>届计算机科学与技术</a:t>
            </a:r>
            <a:r>
              <a:rPr lang="en-US" altLang="zh-CN" sz="1867" dirty="0">
                <a:solidFill>
                  <a:srgbClr val="5F5F5F"/>
                </a:solidFill>
                <a:latin typeface="Lato Light"/>
              </a:rPr>
              <a:t>1</a:t>
            </a:r>
            <a:r>
              <a:rPr lang="zh-CN" altLang="en-US" sz="1867" dirty="0">
                <a:solidFill>
                  <a:srgbClr val="5F5F5F"/>
                </a:solidFill>
                <a:latin typeface="Lato Light"/>
              </a:rPr>
              <a:t>班</a:t>
            </a:r>
          </a:p>
        </p:txBody>
      </p:sp>
    </p:spTree>
    <p:extLst>
      <p:ext uri="{BB962C8B-B14F-4D97-AF65-F5344CB8AC3E}">
        <p14:creationId xmlns:p14="http://schemas.microsoft.com/office/powerpoint/2010/main" val="24689448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5701" t="5926" r="36179" b="58236"/>
          <a:stretch/>
        </p:blipFill>
        <p:spPr>
          <a:xfrm>
            <a:off x="0" y="-46824"/>
            <a:ext cx="1991787" cy="1324383"/>
          </a:xfrm>
          <a:prstGeom prst="rect">
            <a:avLst/>
          </a:prstGeom>
        </p:spPr>
      </p:pic>
      <p:pic>
        <p:nvPicPr>
          <p:cNvPr id="16" name="图片 15" descr="中国海洋大学信息科学与工程学院2014届计算机科学与技术2班毕业留念.JPG"/>
          <p:cNvPicPr>
            <a:picLocks noChangeAspect="1"/>
          </p:cNvPicPr>
          <p:nvPr/>
        </p:nvPicPr>
        <p:blipFill>
          <a:blip r:embed="rId4" cstate="print"/>
          <a:stretch>
            <a:fillRect/>
          </a:stretch>
        </p:blipFill>
        <p:spPr>
          <a:xfrm>
            <a:off x="4305514" y="677334"/>
            <a:ext cx="7723927" cy="3847253"/>
          </a:xfrm>
          <a:prstGeom prst="rect">
            <a:avLst/>
          </a:prstGeom>
        </p:spPr>
      </p:pic>
      <p:sp>
        <p:nvSpPr>
          <p:cNvPr id="17" name="TextBox 16"/>
          <p:cNvSpPr txBox="1"/>
          <p:nvPr/>
        </p:nvSpPr>
        <p:spPr>
          <a:xfrm>
            <a:off x="4632960" y="243841"/>
            <a:ext cx="5865707" cy="379656"/>
          </a:xfrm>
          <a:prstGeom prst="rect">
            <a:avLst/>
          </a:prstGeom>
          <a:noFill/>
        </p:spPr>
        <p:txBody>
          <a:bodyPr wrap="square" rtlCol="0">
            <a:spAutoFit/>
          </a:bodyPr>
          <a:lstStyle/>
          <a:p>
            <a:pPr defTabSz="914377"/>
            <a:r>
              <a:rPr lang="en-US" altLang="zh-CN" sz="1867" dirty="0">
                <a:solidFill>
                  <a:srgbClr val="5F5F5F"/>
                </a:solidFill>
                <a:latin typeface="Lato Light"/>
              </a:rPr>
              <a:t>                           2014</a:t>
            </a:r>
            <a:r>
              <a:rPr lang="zh-CN" altLang="en-US" sz="1867" dirty="0">
                <a:solidFill>
                  <a:srgbClr val="5F5F5F"/>
                </a:solidFill>
                <a:latin typeface="Lato Light"/>
              </a:rPr>
              <a:t>届计算机科学与技术</a:t>
            </a:r>
            <a:r>
              <a:rPr lang="en-US" altLang="zh-CN" sz="1867" dirty="0">
                <a:solidFill>
                  <a:srgbClr val="5F5F5F"/>
                </a:solidFill>
                <a:latin typeface="Lato Light"/>
              </a:rPr>
              <a:t>2</a:t>
            </a:r>
            <a:r>
              <a:rPr lang="zh-CN" altLang="en-US" sz="1867" dirty="0">
                <a:solidFill>
                  <a:srgbClr val="5F5F5F"/>
                </a:solidFill>
                <a:latin typeface="Lato Light"/>
              </a:rPr>
              <a:t>班</a:t>
            </a:r>
          </a:p>
        </p:txBody>
      </p:sp>
      <p:sp>
        <p:nvSpPr>
          <p:cNvPr id="18" name="TextBox 17"/>
          <p:cNvSpPr txBox="1"/>
          <p:nvPr/>
        </p:nvSpPr>
        <p:spPr>
          <a:xfrm>
            <a:off x="216747" y="4809067"/>
            <a:ext cx="5879253" cy="2020618"/>
          </a:xfrm>
          <a:prstGeom prst="rect">
            <a:avLst/>
          </a:prstGeom>
          <a:noFill/>
        </p:spPr>
        <p:txBody>
          <a:bodyPr wrap="square" rtlCol="0">
            <a:spAutoFit/>
          </a:bodyPr>
          <a:lstStyle/>
          <a:p>
            <a:pPr defTabSz="914377"/>
            <a:r>
              <a:rPr lang="zh-CN" altLang="en-US" sz="1333" dirty="0">
                <a:solidFill>
                  <a:srgbClr val="5F5F5F"/>
                </a:solidFill>
                <a:latin typeface="Lato Light"/>
              </a:rPr>
              <a:t>第一排（老师）：庄严老师，刘萍老师，赵凤娇老师，顾永建教授，秦尚海书记，陈戈院长，张欣泉副书记，殷波副教授，丛艳平老师，王珈琦老师；</a:t>
            </a:r>
          </a:p>
          <a:p>
            <a:pPr defTabSz="914377"/>
            <a:r>
              <a:rPr lang="zh-CN" altLang="en-US" sz="1333" dirty="0">
                <a:solidFill>
                  <a:srgbClr val="5F5F5F"/>
                </a:solidFill>
                <a:latin typeface="Lato Light"/>
              </a:rPr>
              <a:t>第二排：陶梦霞，唐新瑶，裴慧洁，毛文莉，宋春蕾，马军岩，孙彤彤，王晓文，王晓敏，孙锦璇，刘滕，刘声乐，王杰；</a:t>
            </a:r>
          </a:p>
          <a:p>
            <a:pPr defTabSz="914377"/>
            <a:r>
              <a:rPr lang="zh-CN" altLang="en-US" sz="1333" dirty="0">
                <a:solidFill>
                  <a:srgbClr val="5F5F5F"/>
                </a:solidFill>
                <a:latin typeface="Lato Light"/>
              </a:rPr>
              <a:t>第三排：刘云政，罗优，王棚，王尚，孙新增，庞新力，欧阳曦，史卓新，宋荣森，任庆杰，申世伟，刘重庆，王东东；</a:t>
            </a:r>
          </a:p>
          <a:p>
            <a:pPr defTabSz="914377"/>
            <a:r>
              <a:rPr lang="zh-CN" altLang="en-US" sz="1333" dirty="0">
                <a:solidFill>
                  <a:srgbClr val="5F5F5F"/>
                </a:solidFill>
                <a:latin typeface="Lato Light"/>
              </a:rPr>
              <a:t>第四排：刘轶，刘昊，刘金凯，刘先亮，吕泽，马起龙，宁升，罗谋刚，王立宁，王鹤，汪梦春，刘晓阳。</a:t>
            </a:r>
          </a:p>
          <a:p>
            <a:pPr defTabSz="914377"/>
            <a:endParaRPr lang="zh-CN" altLang="en-US" sz="1867" dirty="0">
              <a:solidFill>
                <a:srgbClr val="5F5F5F"/>
              </a:solidFill>
              <a:latin typeface="Lato Light"/>
            </a:endParaRPr>
          </a:p>
        </p:txBody>
      </p:sp>
    </p:spTree>
    <p:extLst>
      <p:ext uri="{BB962C8B-B14F-4D97-AF65-F5344CB8AC3E}">
        <p14:creationId xmlns:p14="http://schemas.microsoft.com/office/powerpoint/2010/main" val="2189802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中国海洋大学信息科学与工程学院2014届计算机科学与技术3班毕业留念.JPG"/>
          <p:cNvPicPr>
            <a:picLocks noChangeAspect="1"/>
          </p:cNvPicPr>
          <p:nvPr/>
        </p:nvPicPr>
        <p:blipFill>
          <a:blip r:embed="rId3" cstate="print"/>
          <a:stretch>
            <a:fillRect/>
          </a:stretch>
        </p:blipFill>
        <p:spPr>
          <a:xfrm>
            <a:off x="4578773" y="582507"/>
            <a:ext cx="7437120" cy="4091093"/>
          </a:xfrm>
          <a:prstGeom prst="rect">
            <a:avLst/>
          </a:prstGeom>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8" name="TextBox 7"/>
          <p:cNvSpPr txBox="1"/>
          <p:nvPr/>
        </p:nvSpPr>
        <p:spPr>
          <a:xfrm>
            <a:off x="0" y="4768427"/>
            <a:ext cx="6868160" cy="1938416"/>
          </a:xfrm>
          <a:prstGeom prst="rect">
            <a:avLst/>
          </a:prstGeom>
          <a:noFill/>
        </p:spPr>
        <p:txBody>
          <a:bodyPr wrap="square" rtlCol="0">
            <a:spAutoFit/>
          </a:bodyPr>
          <a:lstStyle/>
          <a:p>
            <a:pPr defTabSz="914377"/>
            <a:r>
              <a:rPr lang="zh-CN" altLang="en-US" sz="1333" dirty="0">
                <a:solidFill>
                  <a:srgbClr val="5F5F5F"/>
                </a:solidFill>
                <a:latin typeface="Lato Light"/>
              </a:rPr>
              <a:t>第一排（老师）：刘萍老师，赵凤娇老师，梁作娟老师，元光教授，顾永建教授，秦尚海书记，陈戈院长，张欣泉副书记，管磊教授，任丽婕老师，董军宇教授，庄严老师，王珈琦老师；</a:t>
            </a:r>
          </a:p>
          <a:p>
            <a:pPr defTabSz="914377"/>
            <a:r>
              <a:rPr lang="zh-CN" altLang="en-US" sz="1333" dirty="0">
                <a:solidFill>
                  <a:srgbClr val="5F5F5F"/>
                </a:solidFill>
                <a:latin typeface="Lato Light"/>
              </a:rPr>
              <a:t>第二排：许盈盈，俞冉冉，魏玉莹，于颂，于子烜，姚焕春，左一萌，闫慢慢，赵渌，周朦，徐杰，徐子涵，王跃莹，章鹏，张文锋，朱炬聪，张旭峰；</a:t>
            </a:r>
          </a:p>
          <a:p>
            <a:pPr defTabSz="914377"/>
            <a:r>
              <a:rPr lang="zh-CN" altLang="en-US" sz="1333" dirty="0">
                <a:solidFill>
                  <a:srgbClr val="5F5F5F"/>
                </a:solidFill>
                <a:latin typeface="Lato Light"/>
              </a:rPr>
              <a:t>第三排：朱颖，王新梅，张宁，赵冬，张萌，张佳佳，钟梅，尹辉，夏海涛，于继恒，王新程，邹帅，朱延勇，曾维铭，杨士乃，张洋；</a:t>
            </a:r>
          </a:p>
          <a:p>
            <a:pPr defTabSz="914377"/>
            <a:r>
              <a:rPr lang="zh-CN" altLang="en-US" sz="1333" dirty="0">
                <a:solidFill>
                  <a:srgbClr val="5F5F5F"/>
                </a:solidFill>
                <a:latin typeface="Lato Light"/>
              </a:rPr>
              <a:t>第四排：张书尧，吴楚凡，王宇宁，朱云福，王鑫，周炯锋，邹旭钢，张钰华，韦东海，杨帆，魏令凯，张兆业，颜廷超，杨建，徐鑫。</a:t>
            </a:r>
          </a:p>
        </p:txBody>
      </p:sp>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2014</a:t>
            </a:r>
            <a:r>
              <a:rPr lang="zh-CN" altLang="en-US" sz="1867" dirty="0">
                <a:solidFill>
                  <a:srgbClr val="5F5F5F"/>
                </a:solidFill>
                <a:latin typeface="Lato Light"/>
              </a:rPr>
              <a:t>届计算机科学与技术</a:t>
            </a:r>
            <a:r>
              <a:rPr lang="en-US" altLang="zh-CN" sz="1867" dirty="0">
                <a:solidFill>
                  <a:srgbClr val="5F5F5F"/>
                </a:solidFill>
                <a:latin typeface="Lato Light"/>
              </a:rPr>
              <a:t>3</a:t>
            </a:r>
            <a:r>
              <a:rPr lang="zh-CN" altLang="en-US" sz="1867" dirty="0">
                <a:solidFill>
                  <a:srgbClr val="5F5F5F"/>
                </a:solidFill>
                <a:latin typeface="Lato Light"/>
              </a:rPr>
              <a:t>班</a:t>
            </a:r>
          </a:p>
        </p:txBody>
      </p:sp>
    </p:spTree>
    <p:extLst>
      <p:ext uri="{BB962C8B-B14F-4D97-AF65-F5344CB8AC3E}">
        <p14:creationId xmlns:p14="http://schemas.microsoft.com/office/powerpoint/2010/main" val="1875687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35701" t="5926" r="36179" b="58236"/>
          <a:stretch/>
        </p:blipFill>
        <p:spPr>
          <a:xfrm>
            <a:off x="0" y="-46824"/>
            <a:ext cx="1991787" cy="1324383"/>
          </a:xfrm>
          <a:prstGeom prst="rect">
            <a:avLst/>
          </a:prstGeom>
        </p:spPr>
      </p:pic>
      <p:sp>
        <p:nvSpPr>
          <p:cNvPr id="17" name="TextBox 16"/>
          <p:cNvSpPr txBox="1"/>
          <p:nvPr/>
        </p:nvSpPr>
        <p:spPr>
          <a:xfrm>
            <a:off x="4632960" y="243841"/>
            <a:ext cx="5865707" cy="379656"/>
          </a:xfrm>
          <a:prstGeom prst="rect">
            <a:avLst/>
          </a:prstGeom>
          <a:noFill/>
        </p:spPr>
        <p:txBody>
          <a:bodyPr wrap="square" rtlCol="0">
            <a:spAutoFit/>
          </a:bodyPr>
          <a:lstStyle/>
          <a:p>
            <a:pPr defTabSz="914377"/>
            <a:r>
              <a:rPr lang="en-US" altLang="zh-CN" sz="1867" dirty="0">
                <a:solidFill>
                  <a:srgbClr val="5F5F5F"/>
                </a:solidFill>
                <a:latin typeface="Lato Light"/>
              </a:rPr>
              <a:t>                           2014</a:t>
            </a:r>
            <a:r>
              <a:rPr lang="zh-CN" altLang="en-US" sz="1867" dirty="0">
                <a:solidFill>
                  <a:srgbClr val="5F5F5F"/>
                </a:solidFill>
                <a:latin typeface="Lato Light"/>
              </a:rPr>
              <a:t>届计算机信息保密班</a:t>
            </a:r>
          </a:p>
        </p:txBody>
      </p:sp>
      <p:sp>
        <p:nvSpPr>
          <p:cNvPr id="18" name="TextBox 17"/>
          <p:cNvSpPr txBox="1"/>
          <p:nvPr/>
        </p:nvSpPr>
        <p:spPr>
          <a:xfrm>
            <a:off x="216747" y="4809067"/>
            <a:ext cx="5879253" cy="1528175"/>
          </a:xfrm>
          <a:prstGeom prst="rect">
            <a:avLst/>
          </a:prstGeom>
          <a:noFill/>
        </p:spPr>
        <p:txBody>
          <a:bodyPr wrap="square" rtlCol="0">
            <a:spAutoFit/>
          </a:bodyPr>
          <a:lstStyle/>
          <a:p>
            <a:pPr defTabSz="914377"/>
            <a:r>
              <a:rPr lang="zh-CN" altLang="en-US" sz="1333" dirty="0">
                <a:solidFill>
                  <a:srgbClr val="5F5F5F"/>
                </a:solidFill>
                <a:latin typeface="Lato Light"/>
              </a:rPr>
              <a:t>第一排（老师）：庄严老师，刘萍老师，赵凤娇老师，梁作娟老师，元光教授，顾永建教授，秦尚海书记，陈戈院长，张欣泉副书记，管磊教授，任丽婕老师，董军宇教授，姜立宴老师，王珈琦老师；</a:t>
            </a:r>
          </a:p>
          <a:p>
            <a:pPr defTabSz="914377"/>
            <a:r>
              <a:rPr lang="zh-CN" altLang="en-US" sz="1333" dirty="0">
                <a:solidFill>
                  <a:srgbClr val="5F5F5F"/>
                </a:solidFill>
                <a:latin typeface="Lato Light"/>
              </a:rPr>
              <a:t>第二排：王爽，姚换春，方慧，董珉，夏清心，徐杰，王跃莹，徐子涵，宋冰冰，李帅，汪文，刘声乐，陈王乐柳，龚凯乐；</a:t>
            </a:r>
          </a:p>
          <a:p>
            <a:pPr defTabSz="914377"/>
            <a:r>
              <a:rPr lang="zh-CN" altLang="en-US" sz="1333" dirty="0">
                <a:solidFill>
                  <a:srgbClr val="5F5F5F"/>
                </a:solidFill>
                <a:latin typeface="Lato Light"/>
              </a:rPr>
              <a:t>第三排：丁凡，刘云政，刘晓阳，蔡仁伟，朱云福，罗优，樊荣，戴云霄，杨帆，魏令凯，刘张平，朱延勇，吴卓然，刘重庆。</a:t>
            </a:r>
          </a:p>
        </p:txBody>
      </p:sp>
      <p:pic>
        <p:nvPicPr>
          <p:cNvPr id="7" name="图片 6" descr="中国海洋大学信息科学与工程学院2014届计算机信息保密班毕业留念.JPG"/>
          <p:cNvPicPr>
            <a:picLocks noChangeAspect="1"/>
          </p:cNvPicPr>
          <p:nvPr/>
        </p:nvPicPr>
        <p:blipFill>
          <a:blip r:embed="rId4" cstate="print"/>
          <a:stretch>
            <a:fillRect/>
          </a:stretch>
        </p:blipFill>
        <p:spPr>
          <a:xfrm>
            <a:off x="4321387" y="653626"/>
            <a:ext cx="7653867" cy="3820161"/>
          </a:xfrm>
          <a:prstGeom prst="rect">
            <a:avLst/>
          </a:prstGeom>
        </p:spPr>
      </p:pic>
    </p:spTree>
    <p:extLst>
      <p:ext uri="{BB962C8B-B14F-4D97-AF65-F5344CB8AC3E}">
        <p14:creationId xmlns:p14="http://schemas.microsoft.com/office/powerpoint/2010/main" val="1872096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7125547"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届计算机科学与技术</a:t>
            </a:r>
            <a:r>
              <a:rPr lang="en-US" altLang="zh-CN" sz="1867" dirty="0">
                <a:solidFill>
                  <a:srgbClr val="5F5F5F"/>
                </a:solidFill>
                <a:latin typeface="Lato Light"/>
              </a:rPr>
              <a:t>1</a:t>
            </a:r>
            <a:r>
              <a:rPr lang="zh-CN" altLang="en-US" sz="1867" dirty="0">
                <a:solidFill>
                  <a:srgbClr val="5F5F5F"/>
                </a:solidFill>
                <a:latin typeface="Lato Light"/>
              </a:rPr>
              <a:t>班</a:t>
            </a:r>
          </a:p>
        </p:txBody>
      </p:sp>
      <p:pic>
        <p:nvPicPr>
          <p:cNvPr id="7" name="图片 6" descr="计算机1班.JPG"/>
          <p:cNvPicPr>
            <a:picLocks noChangeAspect="1"/>
          </p:cNvPicPr>
          <p:nvPr/>
        </p:nvPicPr>
        <p:blipFill>
          <a:blip r:embed="rId4" cstate="print"/>
          <a:stretch>
            <a:fillRect/>
          </a:stretch>
        </p:blipFill>
        <p:spPr>
          <a:xfrm>
            <a:off x="6163733" y="582507"/>
            <a:ext cx="6028267" cy="3210560"/>
          </a:xfrm>
          <a:prstGeom prst="rect">
            <a:avLst/>
          </a:prstGeom>
        </p:spPr>
      </p:pic>
      <p:pic>
        <p:nvPicPr>
          <p:cNvPr id="9" name="图片 8" descr="计算机2班.jpg"/>
          <p:cNvPicPr>
            <a:picLocks noChangeAspect="1"/>
          </p:cNvPicPr>
          <p:nvPr/>
        </p:nvPicPr>
        <p:blipFill>
          <a:blip r:embed="rId5" cstate="print"/>
          <a:stretch>
            <a:fillRect/>
          </a:stretch>
        </p:blipFill>
        <p:spPr>
          <a:xfrm>
            <a:off x="2" y="3549227"/>
            <a:ext cx="6123093" cy="3308773"/>
          </a:xfrm>
          <a:prstGeom prst="rect">
            <a:avLst/>
          </a:prstGeom>
        </p:spPr>
      </p:pic>
      <p:sp>
        <p:nvSpPr>
          <p:cNvPr id="11" name="TextBox 10"/>
          <p:cNvSpPr txBox="1"/>
          <p:nvPr/>
        </p:nvSpPr>
        <p:spPr>
          <a:xfrm>
            <a:off x="365760" y="3007361"/>
            <a:ext cx="4511040"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届计算机科学与技术</a:t>
            </a:r>
            <a:r>
              <a:rPr lang="en-US" altLang="zh-CN" sz="1867" dirty="0">
                <a:solidFill>
                  <a:srgbClr val="5F5F5F"/>
                </a:solidFill>
                <a:latin typeface="Lato Light"/>
              </a:rPr>
              <a:t>2</a:t>
            </a:r>
            <a:r>
              <a:rPr lang="zh-CN" altLang="en-US" sz="1867" dirty="0">
                <a:solidFill>
                  <a:srgbClr val="5F5F5F"/>
                </a:solidFill>
                <a:latin typeface="Lato Light"/>
              </a:rPr>
              <a:t>班</a:t>
            </a:r>
          </a:p>
        </p:txBody>
      </p:sp>
    </p:spTree>
    <p:extLst>
      <p:ext uri="{BB962C8B-B14F-4D97-AF65-F5344CB8AC3E}">
        <p14:creationId xmlns:p14="http://schemas.microsoft.com/office/powerpoint/2010/main" val="2235978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届计算机科学与技术</a:t>
            </a:r>
            <a:r>
              <a:rPr lang="en-US" altLang="zh-CN" sz="1867" dirty="0">
                <a:solidFill>
                  <a:srgbClr val="5F5F5F"/>
                </a:solidFill>
                <a:latin typeface="Lato Light"/>
              </a:rPr>
              <a:t>3</a:t>
            </a:r>
            <a:r>
              <a:rPr lang="zh-CN" altLang="en-US" sz="1867" dirty="0">
                <a:solidFill>
                  <a:srgbClr val="5F5F5F"/>
                </a:solidFill>
                <a:latin typeface="Lato Light"/>
              </a:rPr>
              <a:t>班</a:t>
            </a:r>
          </a:p>
        </p:txBody>
      </p:sp>
      <p:sp>
        <p:nvSpPr>
          <p:cNvPr id="11" name="TextBox 10"/>
          <p:cNvSpPr txBox="1"/>
          <p:nvPr/>
        </p:nvSpPr>
        <p:spPr>
          <a:xfrm>
            <a:off x="365760" y="3007361"/>
            <a:ext cx="4511040"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届保密管理班</a:t>
            </a:r>
          </a:p>
        </p:txBody>
      </p:sp>
      <p:pic>
        <p:nvPicPr>
          <p:cNvPr id="8" name="图片 7" descr="计算机3班.JPG"/>
          <p:cNvPicPr>
            <a:picLocks noChangeAspect="1"/>
          </p:cNvPicPr>
          <p:nvPr/>
        </p:nvPicPr>
        <p:blipFill>
          <a:blip r:embed="rId4" cstate="print"/>
          <a:stretch>
            <a:fillRect/>
          </a:stretch>
        </p:blipFill>
        <p:spPr>
          <a:xfrm>
            <a:off x="6028267" y="596053"/>
            <a:ext cx="5977584" cy="3711787"/>
          </a:xfrm>
          <a:prstGeom prst="rect">
            <a:avLst/>
          </a:prstGeom>
        </p:spPr>
      </p:pic>
      <p:pic>
        <p:nvPicPr>
          <p:cNvPr id="13" name="图片 12" descr="保密管理.jpg"/>
          <p:cNvPicPr>
            <a:picLocks noChangeAspect="1"/>
          </p:cNvPicPr>
          <p:nvPr/>
        </p:nvPicPr>
        <p:blipFill>
          <a:blip r:embed="rId5" cstate="print"/>
          <a:stretch>
            <a:fillRect/>
          </a:stretch>
        </p:blipFill>
        <p:spPr>
          <a:xfrm>
            <a:off x="176109" y="3427307"/>
            <a:ext cx="5784425" cy="3430693"/>
          </a:xfrm>
          <a:prstGeom prst="rect">
            <a:avLst/>
          </a:prstGeom>
        </p:spPr>
      </p:pic>
    </p:spTree>
    <p:extLst>
      <p:ext uri="{BB962C8B-B14F-4D97-AF65-F5344CB8AC3E}">
        <p14:creationId xmlns:p14="http://schemas.microsoft.com/office/powerpoint/2010/main" val="9814128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届惠普班</a:t>
            </a:r>
          </a:p>
        </p:txBody>
      </p:sp>
      <p:sp>
        <p:nvSpPr>
          <p:cNvPr id="11" name="TextBox 10"/>
          <p:cNvSpPr txBox="1"/>
          <p:nvPr/>
        </p:nvSpPr>
        <p:spPr>
          <a:xfrm>
            <a:off x="365760" y="3007361"/>
            <a:ext cx="4511040"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届计算机学硕</a:t>
            </a:r>
          </a:p>
        </p:txBody>
      </p:sp>
      <p:pic>
        <p:nvPicPr>
          <p:cNvPr id="7" name="图片 6" descr="惠普班.JPG"/>
          <p:cNvPicPr>
            <a:picLocks noChangeAspect="1"/>
          </p:cNvPicPr>
          <p:nvPr/>
        </p:nvPicPr>
        <p:blipFill>
          <a:blip r:embed="rId4" cstate="print"/>
          <a:stretch>
            <a:fillRect/>
          </a:stretch>
        </p:blipFill>
        <p:spPr>
          <a:xfrm>
            <a:off x="6123094" y="582507"/>
            <a:ext cx="5801437" cy="3318933"/>
          </a:xfrm>
          <a:prstGeom prst="rect">
            <a:avLst/>
          </a:prstGeom>
        </p:spPr>
      </p:pic>
      <p:pic>
        <p:nvPicPr>
          <p:cNvPr id="9" name="图片 8" descr="计算机学硕.jpg"/>
          <p:cNvPicPr>
            <a:picLocks noChangeAspect="1"/>
          </p:cNvPicPr>
          <p:nvPr/>
        </p:nvPicPr>
        <p:blipFill>
          <a:blip r:embed="rId5" cstate="print"/>
          <a:stretch>
            <a:fillRect/>
          </a:stretch>
        </p:blipFill>
        <p:spPr>
          <a:xfrm>
            <a:off x="298029" y="3467947"/>
            <a:ext cx="5919892" cy="3390053"/>
          </a:xfrm>
          <a:prstGeom prst="rect">
            <a:avLst/>
          </a:prstGeom>
        </p:spPr>
      </p:pic>
    </p:spTree>
    <p:extLst>
      <p:ext uri="{BB962C8B-B14F-4D97-AF65-F5344CB8AC3E}">
        <p14:creationId xmlns:p14="http://schemas.microsoft.com/office/powerpoint/2010/main" val="14469693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028267"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届计算机专硕</a:t>
            </a:r>
          </a:p>
        </p:txBody>
      </p:sp>
      <p:sp>
        <p:nvSpPr>
          <p:cNvPr id="11" name="TextBox 10"/>
          <p:cNvSpPr txBox="1"/>
          <p:nvPr/>
        </p:nvSpPr>
        <p:spPr>
          <a:xfrm>
            <a:off x="365760" y="3007361"/>
            <a:ext cx="4511040" cy="379656"/>
          </a:xfrm>
          <a:prstGeom prst="rect">
            <a:avLst/>
          </a:prstGeom>
          <a:noFill/>
        </p:spPr>
        <p:txBody>
          <a:bodyPr wrap="square" rtlCol="0">
            <a:spAutoFit/>
          </a:bodyPr>
          <a:lstStyle/>
          <a:p>
            <a:pPr defTabSz="914377"/>
            <a:r>
              <a:rPr lang="en-US" altLang="zh-CN" sz="1867" dirty="0">
                <a:solidFill>
                  <a:srgbClr val="5F5F5F"/>
                </a:solidFill>
                <a:latin typeface="Lato Light"/>
              </a:rPr>
              <a:t>                                2018</a:t>
            </a:r>
            <a:r>
              <a:rPr lang="zh-CN" altLang="en-US" sz="1867" dirty="0">
                <a:solidFill>
                  <a:srgbClr val="5F5F5F"/>
                </a:solidFill>
                <a:latin typeface="Lato Light"/>
              </a:rPr>
              <a:t>届博士班</a:t>
            </a:r>
          </a:p>
        </p:txBody>
      </p:sp>
      <p:pic>
        <p:nvPicPr>
          <p:cNvPr id="8" name="图片 7" descr="计算机专硕.jpg"/>
          <p:cNvPicPr>
            <a:picLocks noChangeAspect="1"/>
          </p:cNvPicPr>
          <p:nvPr/>
        </p:nvPicPr>
        <p:blipFill>
          <a:blip r:embed="rId4" cstate="print"/>
          <a:stretch>
            <a:fillRect/>
          </a:stretch>
        </p:blipFill>
        <p:spPr>
          <a:xfrm>
            <a:off x="6394027" y="663787"/>
            <a:ext cx="5584856" cy="3359573"/>
          </a:xfrm>
          <a:prstGeom prst="rect">
            <a:avLst/>
          </a:prstGeom>
        </p:spPr>
      </p:pic>
      <p:pic>
        <p:nvPicPr>
          <p:cNvPr id="13" name="图片 12" descr="博士班.jpg"/>
          <p:cNvPicPr>
            <a:picLocks noChangeAspect="1"/>
          </p:cNvPicPr>
          <p:nvPr/>
        </p:nvPicPr>
        <p:blipFill>
          <a:blip r:embed="rId5" cstate="print"/>
          <a:stretch>
            <a:fillRect/>
          </a:stretch>
        </p:blipFill>
        <p:spPr>
          <a:xfrm>
            <a:off x="338667" y="3508587"/>
            <a:ext cx="6028268" cy="3349413"/>
          </a:xfrm>
          <a:prstGeom prst="rect">
            <a:avLst/>
          </a:prstGeom>
        </p:spPr>
      </p:pic>
    </p:spTree>
    <p:extLst>
      <p:ext uri="{BB962C8B-B14F-4D97-AF65-F5344CB8AC3E}">
        <p14:creationId xmlns:p14="http://schemas.microsoft.com/office/powerpoint/2010/main" val="2193916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38048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届计算机科学与技术</a:t>
            </a:r>
            <a:r>
              <a:rPr lang="en-US" altLang="zh-CN" sz="1867" dirty="0">
                <a:solidFill>
                  <a:srgbClr val="5F5F5F"/>
                </a:solidFill>
                <a:latin typeface="Lato Light"/>
              </a:rPr>
              <a:t>1</a:t>
            </a:r>
            <a:r>
              <a:rPr lang="zh-CN" altLang="en-US" sz="1867" dirty="0">
                <a:solidFill>
                  <a:srgbClr val="5F5F5F"/>
                </a:solidFill>
                <a:latin typeface="Lato Light"/>
              </a:rPr>
              <a:t>班</a:t>
            </a:r>
          </a:p>
        </p:txBody>
      </p:sp>
      <p:sp>
        <p:nvSpPr>
          <p:cNvPr id="11" name="TextBox 10"/>
          <p:cNvSpPr txBox="1"/>
          <p:nvPr/>
        </p:nvSpPr>
        <p:spPr>
          <a:xfrm>
            <a:off x="948267" y="3007361"/>
            <a:ext cx="430784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届计算机科学与技术</a:t>
            </a:r>
            <a:r>
              <a:rPr lang="en-US" altLang="zh-CN" sz="1867" dirty="0">
                <a:solidFill>
                  <a:srgbClr val="5F5F5F"/>
                </a:solidFill>
                <a:latin typeface="Lato Light"/>
              </a:rPr>
              <a:t>2</a:t>
            </a:r>
            <a:r>
              <a:rPr lang="zh-CN" altLang="en-US" sz="1867" dirty="0">
                <a:solidFill>
                  <a:srgbClr val="5F5F5F"/>
                </a:solidFill>
                <a:latin typeface="Lato Light"/>
              </a:rPr>
              <a:t>班</a:t>
            </a:r>
          </a:p>
        </p:txBody>
      </p:sp>
      <p:pic>
        <p:nvPicPr>
          <p:cNvPr id="7" name="图片 6" descr="计算机1班.JPG"/>
          <p:cNvPicPr>
            <a:picLocks noChangeAspect="1"/>
          </p:cNvPicPr>
          <p:nvPr/>
        </p:nvPicPr>
        <p:blipFill>
          <a:blip r:embed="rId4" cstate="print"/>
          <a:stretch>
            <a:fillRect/>
          </a:stretch>
        </p:blipFill>
        <p:spPr>
          <a:xfrm>
            <a:off x="6177280" y="568960"/>
            <a:ext cx="5770880" cy="3467947"/>
          </a:xfrm>
          <a:prstGeom prst="rect">
            <a:avLst/>
          </a:prstGeom>
        </p:spPr>
      </p:pic>
      <p:pic>
        <p:nvPicPr>
          <p:cNvPr id="9" name="图片 8" descr="计算机2班.jpg"/>
          <p:cNvPicPr>
            <a:picLocks noChangeAspect="1"/>
          </p:cNvPicPr>
          <p:nvPr/>
        </p:nvPicPr>
        <p:blipFill>
          <a:blip r:embed="rId5" cstate="print"/>
          <a:stretch>
            <a:fillRect/>
          </a:stretch>
        </p:blipFill>
        <p:spPr>
          <a:xfrm>
            <a:off x="203202" y="3400214"/>
            <a:ext cx="5933439" cy="3146213"/>
          </a:xfrm>
          <a:prstGeom prst="rect">
            <a:avLst/>
          </a:prstGeom>
        </p:spPr>
      </p:pic>
    </p:spTree>
    <p:extLst>
      <p:ext uri="{BB962C8B-B14F-4D97-AF65-F5344CB8AC3E}">
        <p14:creationId xmlns:p14="http://schemas.microsoft.com/office/powerpoint/2010/main" val="3617969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计算机系简介</a:t>
            </a:r>
          </a:p>
        </p:txBody>
      </p:sp>
      <p:sp>
        <p:nvSpPr>
          <p:cNvPr id="3" name="文本框 2"/>
          <p:cNvSpPr txBox="1"/>
          <p:nvPr/>
        </p:nvSpPr>
        <p:spPr>
          <a:xfrm>
            <a:off x="546735" y="1750060"/>
            <a:ext cx="11522075" cy="4399915"/>
          </a:xfrm>
          <a:prstGeom prst="rect">
            <a:avLst/>
          </a:prstGeom>
          <a:noFill/>
          <a:ln>
            <a:solidFill>
              <a:srgbClr val="FF0000"/>
            </a:solidFill>
          </a:ln>
        </p:spPr>
        <p:txBody>
          <a:bodyPr wrap="square" rtlCol="0">
            <a:spAutoFit/>
          </a:bodyPr>
          <a:lstStyle/>
          <a:p>
            <a:r>
              <a:rPr lang="en-US" altLang="zh-CN" sz="2800"/>
              <a:t>       </a:t>
            </a:r>
            <a:r>
              <a:rPr lang="zh-CN" altLang="en-US" sz="2800"/>
              <a:t>中国海洋大学计算机科学与技术系</a:t>
            </a:r>
            <a:r>
              <a:rPr lang="zh-CN" altLang="en-US" sz="2800">
                <a:solidFill>
                  <a:srgbClr val="FF0000"/>
                </a:solidFill>
              </a:rPr>
              <a:t>成立于1985年</a:t>
            </a:r>
            <a:r>
              <a:rPr lang="zh-CN" altLang="en-US" sz="2800"/>
              <a:t>，于1995年获得计算机科学与技术硕士学位授予权，于2006年成立计算机应用博士点，于2011年获得</a:t>
            </a:r>
            <a:r>
              <a:rPr lang="zh-CN" altLang="en-US" sz="2800">
                <a:solidFill>
                  <a:srgbClr val="FF0000"/>
                </a:solidFill>
              </a:rPr>
              <a:t>计算机科学与技术</a:t>
            </a:r>
            <a:r>
              <a:rPr lang="zh-CN" altLang="en-US" sz="2800"/>
              <a:t>、</a:t>
            </a:r>
            <a:r>
              <a:rPr lang="zh-CN" altLang="en-US" sz="2800">
                <a:solidFill>
                  <a:srgbClr val="FF0000"/>
                </a:solidFill>
              </a:rPr>
              <a:t>软件工程</a:t>
            </a:r>
            <a:r>
              <a:rPr lang="zh-CN" altLang="en-US" sz="2800"/>
              <a:t>两个</a:t>
            </a:r>
            <a:r>
              <a:rPr lang="zh-CN" altLang="en-US" sz="2800">
                <a:solidFill>
                  <a:srgbClr val="FF0000"/>
                </a:solidFill>
              </a:rPr>
              <a:t>一级学科博士点</a:t>
            </a:r>
            <a:r>
              <a:rPr lang="zh-CN" altLang="en-US" sz="2800"/>
              <a:t>，是国内涉海领域</a:t>
            </a:r>
            <a:r>
              <a:rPr lang="zh-CN" altLang="en-US" sz="2800">
                <a:solidFill>
                  <a:srgbClr val="FF0000"/>
                </a:solidFill>
              </a:rPr>
              <a:t>唯一</a:t>
            </a:r>
            <a:r>
              <a:rPr lang="zh-CN" altLang="en-US" sz="2800"/>
              <a:t>的计算机科学与技术一级学科博士，同年获得</a:t>
            </a:r>
            <a:r>
              <a:rPr lang="zh-CN" altLang="en-US" sz="2800">
                <a:solidFill>
                  <a:srgbClr val="FF0000"/>
                </a:solidFill>
              </a:rPr>
              <a:t>山东省特色专业</a:t>
            </a:r>
            <a:r>
              <a:rPr lang="zh-CN" altLang="en-US" sz="2800"/>
              <a:t>。同时，中国海洋大学国家保密学院依托本系进行建设，是</a:t>
            </a:r>
            <a:r>
              <a:rPr lang="zh-CN" altLang="en-US" sz="2800">
                <a:solidFill>
                  <a:srgbClr val="FF0000"/>
                </a:solidFill>
              </a:rPr>
              <a:t>我国八个国家保密学院之一</a:t>
            </a:r>
            <a:r>
              <a:rPr lang="zh-CN" altLang="en-US" sz="2800"/>
              <a:t>。本学科以青岛海洋科学与技术国家实验室、青岛海洋科研研究协同创新中心、教育部海洋信息技术工程研究中心、海尔数字化家电国家重点实验室为支撑平台，以教育部“长江学者”、国家杰青获得者及教育部跨世纪优秀人才为核心成员，打造</a:t>
            </a:r>
            <a:r>
              <a:rPr lang="zh-CN" altLang="en-US" sz="2800">
                <a:solidFill>
                  <a:srgbClr val="FF0000"/>
                </a:solidFill>
              </a:rPr>
              <a:t>智能信息系统</a:t>
            </a:r>
            <a:r>
              <a:rPr lang="zh-CN" altLang="en-US" sz="2800"/>
              <a:t>和</a:t>
            </a:r>
            <a:r>
              <a:rPr lang="zh-CN" altLang="en-US" sz="2800">
                <a:solidFill>
                  <a:srgbClr val="FF0000"/>
                </a:solidFill>
              </a:rPr>
              <a:t>海洋大数据</a:t>
            </a:r>
            <a:r>
              <a:rPr lang="zh-CN" altLang="en-US" sz="2800"/>
              <a:t>两支有国际竞争力的核心团队。</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38048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届计算机科学与技术</a:t>
            </a:r>
            <a:r>
              <a:rPr lang="en-US" altLang="zh-CN" sz="1867" dirty="0">
                <a:solidFill>
                  <a:srgbClr val="5F5F5F"/>
                </a:solidFill>
                <a:latin typeface="Lato Light"/>
              </a:rPr>
              <a:t>3</a:t>
            </a:r>
            <a:r>
              <a:rPr lang="zh-CN" altLang="en-US" sz="1867" dirty="0">
                <a:solidFill>
                  <a:srgbClr val="5F5F5F"/>
                </a:solidFill>
                <a:latin typeface="Lato Light"/>
              </a:rPr>
              <a:t>班</a:t>
            </a:r>
          </a:p>
        </p:txBody>
      </p:sp>
      <p:sp>
        <p:nvSpPr>
          <p:cNvPr id="11" name="TextBox 10"/>
          <p:cNvSpPr txBox="1"/>
          <p:nvPr/>
        </p:nvSpPr>
        <p:spPr>
          <a:xfrm>
            <a:off x="948267" y="3007360"/>
            <a:ext cx="430784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届保密班</a:t>
            </a:r>
          </a:p>
        </p:txBody>
      </p:sp>
      <p:pic>
        <p:nvPicPr>
          <p:cNvPr id="8" name="图片 7" descr="计算机3班.JPG"/>
          <p:cNvPicPr>
            <a:picLocks noChangeAspect="1"/>
          </p:cNvPicPr>
          <p:nvPr/>
        </p:nvPicPr>
        <p:blipFill>
          <a:blip r:embed="rId4" cstate="print"/>
          <a:stretch>
            <a:fillRect/>
          </a:stretch>
        </p:blipFill>
        <p:spPr>
          <a:xfrm>
            <a:off x="5499947" y="609600"/>
            <a:ext cx="6478811" cy="3115733"/>
          </a:xfrm>
          <a:prstGeom prst="rect">
            <a:avLst/>
          </a:prstGeom>
        </p:spPr>
      </p:pic>
      <p:pic>
        <p:nvPicPr>
          <p:cNvPr id="13" name="图片 12" descr="保密管理.jpg"/>
          <p:cNvPicPr>
            <a:picLocks noChangeAspect="1"/>
          </p:cNvPicPr>
          <p:nvPr/>
        </p:nvPicPr>
        <p:blipFill>
          <a:blip r:embed="rId5" cstate="print"/>
          <a:stretch>
            <a:fillRect/>
          </a:stretch>
        </p:blipFill>
        <p:spPr>
          <a:xfrm>
            <a:off x="189653" y="3630507"/>
            <a:ext cx="6136641" cy="3227493"/>
          </a:xfrm>
          <a:prstGeom prst="rect">
            <a:avLst/>
          </a:prstGeom>
        </p:spPr>
      </p:pic>
    </p:spTree>
    <p:extLst>
      <p:ext uri="{BB962C8B-B14F-4D97-AF65-F5344CB8AC3E}">
        <p14:creationId xmlns:p14="http://schemas.microsoft.com/office/powerpoint/2010/main" val="1317213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l="54606" t="58368"/>
          <a:stretch/>
        </p:blipFill>
        <p:spPr>
          <a:xfrm>
            <a:off x="6657048" y="4058597"/>
            <a:ext cx="5529537" cy="2855140"/>
          </a:xfrm>
          <a:prstGeom prst="rect">
            <a:avLst/>
          </a:prstGeom>
        </p:spPr>
      </p:pic>
      <p:sp>
        <p:nvSpPr>
          <p:cNvPr id="10" name="TextBox 9"/>
          <p:cNvSpPr txBox="1"/>
          <p:nvPr/>
        </p:nvSpPr>
        <p:spPr>
          <a:xfrm>
            <a:off x="4605867" y="176107"/>
            <a:ext cx="638048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届计算机学硕</a:t>
            </a:r>
          </a:p>
        </p:txBody>
      </p:sp>
      <p:sp>
        <p:nvSpPr>
          <p:cNvPr id="11" name="TextBox 10"/>
          <p:cNvSpPr txBox="1"/>
          <p:nvPr/>
        </p:nvSpPr>
        <p:spPr>
          <a:xfrm>
            <a:off x="948267" y="3007360"/>
            <a:ext cx="4307840" cy="379656"/>
          </a:xfrm>
          <a:prstGeom prst="rect">
            <a:avLst/>
          </a:prstGeom>
          <a:noFill/>
        </p:spPr>
        <p:txBody>
          <a:bodyPr wrap="square" rtlCol="0">
            <a:spAutoFit/>
          </a:bodyPr>
          <a:lstStyle/>
          <a:p>
            <a:pPr defTabSz="914377"/>
            <a:r>
              <a:rPr lang="en-US" altLang="zh-CN" sz="1867" dirty="0">
                <a:solidFill>
                  <a:srgbClr val="5F5F5F"/>
                </a:solidFill>
                <a:latin typeface="Lato Light"/>
              </a:rPr>
              <a:t>                2019</a:t>
            </a:r>
            <a:r>
              <a:rPr lang="zh-CN" altLang="en-US" sz="1867" dirty="0">
                <a:solidFill>
                  <a:srgbClr val="5F5F5F"/>
                </a:solidFill>
                <a:latin typeface="Lato Light"/>
              </a:rPr>
              <a:t>届计算机专硕</a:t>
            </a:r>
          </a:p>
        </p:txBody>
      </p:sp>
      <p:pic>
        <p:nvPicPr>
          <p:cNvPr id="7" name="图片 6" descr="计算机学硕.jpg"/>
          <p:cNvPicPr>
            <a:picLocks noChangeAspect="1"/>
          </p:cNvPicPr>
          <p:nvPr/>
        </p:nvPicPr>
        <p:blipFill>
          <a:blip r:embed="rId4" cstate="print"/>
          <a:stretch>
            <a:fillRect/>
          </a:stretch>
        </p:blipFill>
        <p:spPr>
          <a:xfrm>
            <a:off x="5676053" y="677334"/>
            <a:ext cx="6316659" cy="3481493"/>
          </a:xfrm>
          <a:prstGeom prst="rect">
            <a:avLst/>
          </a:prstGeom>
        </p:spPr>
      </p:pic>
      <p:pic>
        <p:nvPicPr>
          <p:cNvPr id="9" name="图片 8" descr="计算机专硕.jpg"/>
          <p:cNvPicPr>
            <a:picLocks noChangeAspect="1"/>
          </p:cNvPicPr>
          <p:nvPr/>
        </p:nvPicPr>
        <p:blipFill>
          <a:blip r:embed="rId5" cstate="print"/>
          <a:stretch>
            <a:fillRect/>
          </a:stretch>
        </p:blipFill>
        <p:spPr>
          <a:xfrm>
            <a:off x="189655" y="3508587"/>
            <a:ext cx="5689599" cy="3349413"/>
          </a:xfrm>
          <a:prstGeom prst="rect">
            <a:avLst/>
          </a:prstGeom>
        </p:spPr>
      </p:pic>
    </p:spTree>
    <p:extLst>
      <p:ext uri="{BB962C8B-B14F-4D97-AF65-F5344CB8AC3E}">
        <p14:creationId xmlns:p14="http://schemas.microsoft.com/office/powerpoint/2010/main" val="1328239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2" y="1529958"/>
            <a:ext cx="3877986"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第四部分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4521075" y="2990541"/>
            <a:ext cx="6888480" cy="144526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成就成果展示</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cxnSp>
        <p:nvCxnSpPr>
          <p:cNvPr id="13" name="淘宝网chenying0907出品 54"/>
          <p:cNvCxnSpPr/>
          <p:nvPr/>
        </p:nvCxnSpPr>
        <p:spPr>
          <a:xfrm>
            <a:off x="836302" y="1957010"/>
            <a:ext cx="6967032" cy="0"/>
          </a:xfrm>
          <a:prstGeom prst="line">
            <a:avLst/>
          </a:prstGeom>
          <a:noFill/>
          <a:ln w="19050" cap="flat" cmpd="sng" algn="ctr">
            <a:solidFill>
              <a:srgbClr val="FF0000"/>
            </a:solidFill>
            <a:prstDash val="solid"/>
            <a:miter lim="800000"/>
          </a:ln>
          <a:effectLst/>
        </p:spPr>
      </p:cxnSp>
      <p:sp>
        <p:nvSpPr>
          <p:cNvPr id="14" name="文本框 13"/>
          <p:cNvSpPr txBox="1"/>
          <p:nvPr/>
        </p:nvSpPr>
        <p:spPr>
          <a:xfrm>
            <a:off x="737478" y="943701"/>
            <a:ext cx="6586259" cy="1124585"/>
          </a:xfrm>
          <a:prstGeom prst="rect">
            <a:avLst/>
          </a:prstGeom>
          <a:noFill/>
        </p:spPr>
        <p:txBody>
          <a:bodyPr wrap="square" rtlCol="0">
            <a:spAutoFit/>
          </a:bodyPr>
          <a:lstStyle/>
          <a:p>
            <a:pPr algn="just" defTabSz="914400">
              <a:lnSpc>
                <a:spcPct val="140000"/>
              </a:lnSpc>
              <a:defRPr/>
            </a:pPr>
            <a:r>
              <a:rPr lang="zh-CN" altLang="en-US" sz="4800" b="1" dirty="0">
                <a:solidFill>
                  <a:srgbClr val="C00000"/>
                </a:solidFill>
                <a:cs typeface="+mn-ea"/>
                <a:sym typeface="+mn-lt"/>
              </a:rPr>
              <a:t>科研成果</a:t>
            </a:r>
            <a:endParaRPr lang="en-US" altLang="zh-CN" sz="4800" b="1" dirty="0">
              <a:solidFill>
                <a:srgbClr val="C00000"/>
              </a:solidFill>
              <a:cs typeface="+mn-ea"/>
              <a:sym typeface="+mn-lt"/>
            </a:endParaRPr>
          </a:p>
        </p:txBody>
      </p:sp>
      <p:sp>
        <p:nvSpPr>
          <p:cNvPr id="15" name="矩形 14"/>
          <p:cNvSpPr/>
          <p:nvPr/>
        </p:nvSpPr>
        <p:spPr>
          <a:xfrm>
            <a:off x="677545" y="2293620"/>
            <a:ext cx="2924175" cy="1412240"/>
          </a:xfrm>
          <a:prstGeom prst="rect">
            <a:avLst/>
          </a:prstGeom>
          <a:ln>
            <a:solidFill>
              <a:srgbClr val="FF0000"/>
            </a:solidFill>
            <a:prstDash val="dash"/>
          </a:ln>
        </p:spPr>
        <p:txBody>
          <a:bodyPr wrap="square">
            <a:spAutoFit/>
          </a:bodyPr>
          <a:lstStyle/>
          <a:p>
            <a:pPr marL="12700">
              <a:lnSpc>
                <a:spcPct val="100000"/>
              </a:lnSpc>
              <a:spcBef>
                <a:spcPts val="460"/>
              </a:spcBef>
            </a:pPr>
            <a:r>
              <a:rPr b="1" dirty="0">
                <a:solidFill>
                  <a:srgbClr val="FF0000"/>
                </a:solidFill>
                <a:latin typeface="微软雅黑" panose="020B0503020204020204" pitchFamily="34" charset="-122"/>
                <a:cs typeface="微软雅黑" panose="020B0503020204020204" pitchFamily="34" charset="-122"/>
                <a:sym typeface="+mn-ea"/>
              </a:rPr>
              <a:t>物</a:t>
            </a:r>
            <a:r>
              <a:rPr b="1" spc="-10" dirty="0">
                <a:solidFill>
                  <a:srgbClr val="FF0000"/>
                </a:solidFill>
                <a:latin typeface="微软雅黑" panose="020B0503020204020204" pitchFamily="34" charset="-122"/>
                <a:cs typeface="微软雅黑" panose="020B0503020204020204" pitchFamily="34" charset="-122"/>
                <a:sym typeface="+mn-ea"/>
              </a:rPr>
              <a:t>联</a:t>
            </a:r>
            <a:r>
              <a:rPr b="1" dirty="0">
                <a:solidFill>
                  <a:srgbClr val="FF0000"/>
                </a:solidFill>
                <a:latin typeface="微软雅黑" panose="020B0503020204020204" pitchFamily="34" charset="-122"/>
                <a:cs typeface="微软雅黑" panose="020B0503020204020204" pitchFamily="34" charset="-122"/>
                <a:sym typeface="+mn-ea"/>
              </a:rPr>
              <a:t>网技</a:t>
            </a:r>
            <a:r>
              <a:rPr b="1" spc="-10" dirty="0">
                <a:solidFill>
                  <a:srgbClr val="FF0000"/>
                </a:solidFill>
                <a:latin typeface="微软雅黑" panose="020B0503020204020204" pitchFamily="34" charset="-122"/>
                <a:cs typeface="微软雅黑" panose="020B0503020204020204" pitchFamily="34" charset="-122"/>
                <a:sym typeface="+mn-ea"/>
              </a:rPr>
              <a:t>术</a:t>
            </a:r>
            <a:r>
              <a:rPr b="1" spc="5" dirty="0">
                <a:solidFill>
                  <a:srgbClr val="FF0000"/>
                </a:solidFill>
                <a:latin typeface="微软雅黑" panose="020B0503020204020204" pitchFamily="34" charset="-122"/>
                <a:cs typeface="微软雅黑" panose="020B0503020204020204" pitchFamily="34" charset="-122"/>
                <a:sym typeface="+mn-ea"/>
              </a:rPr>
              <a:t>：</a:t>
            </a:r>
          </a:p>
          <a:p>
            <a:pPr marL="12700">
              <a:lnSpc>
                <a:spcPct val="100000"/>
              </a:lnSpc>
              <a:spcBef>
                <a:spcPts val="460"/>
              </a:spcBef>
            </a:pP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“十二五”期间，本方向制定I</a:t>
            </a:r>
            <a:r>
              <a:rPr sz="1600" spc="-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EEE</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国际标准一项，是我国高校专家主持制定的第 一项</a:t>
            </a:r>
            <a:r>
              <a:rPr sz="1600" spc="-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IEEE</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标准。</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1180716" y="45642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成就成果</a:t>
            </a:r>
          </a:p>
        </p:txBody>
      </p:sp>
      <p:sp>
        <p:nvSpPr>
          <p:cNvPr id="3" name="文本框 2"/>
          <p:cNvSpPr txBox="1"/>
          <p:nvPr/>
        </p:nvSpPr>
        <p:spPr>
          <a:xfrm>
            <a:off x="3990975" y="2293620"/>
            <a:ext cx="2957830" cy="3161030"/>
          </a:xfrm>
          <a:prstGeom prst="rect">
            <a:avLst/>
          </a:prstGeom>
          <a:noFill/>
          <a:ln w="12700" cmpd="sng">
            <a:solidFill>
              <a:srgbClr val="FF0000"/>
            </a:solidFill>
            <a:prstDash val="dash"/>
          </a:ln>
        </p:spPr>
        <p:txBody>
          <a:bodyPr wrap="square" rtlCol="0">
            <a:spAutoFit/>
          </a:bodyPr>
          <a:lstStyle/>
          <a:p>
            <a:pPr marL="12700">
              <a:lnSpc>
                <a:spcPct val="100000"/>
              </a:lnSpc>
              <a:spcBef>
                <a:spcPts val="520"/>
              </a:spcBef>
            </a:pPr>
            <a:r>
              <a:rPr b="1" dirty="0">
                <a:solidFill>
                  <a:srgbClr val="FF0000"/>
                </a:solidFill>
                <a:latin typeface="微软雅黑" panose="020B0503020204020204" pitchFamily="34" charset="-122"/>
                <a:cs typeface="微软雅黑" panose="020B0503020204020204" pitchFamily="34" charset="-122"/>
                <a:sym typeface="+mn-ea"/>
              </a:rPr>
              <a:t>海</a:t>
            </a:r>
            <a:r>
              <a:rPr b="1" spc="-10" dirty="0">
                <a:solidFill>
                  <a:srgbClr val="FF0000"/>
                </a:solidFill>
                <a:latin typeface="微软雅黑" panose="020B0503020204020204" pitchFamily="34" charset="-122"/>
                <a:cs typeface="微软雅黑" panose="020B0503020204020204" pitchFamily="34" charset="-122"/>
                <a:sym typeface="+mn-ea"/>
              </a:rPr>
              <a:t>洋</a:t>
            </a:r>
            <a:r>
              <a:rPr b="1" dirty="0">
                <a:solidFill>
                  <a:srgbClr val="FF0000"/>
                </a:solidFill>
                <a:latin typeface="微软雅黑" panose="020B0503020204020204" pitchFamily="34" charset="-122"/>
                <a:cs typeface="微软雅黑" panose="020B0503020204020204" pitchFamily="34" charset="-122"/>
                <a:sym typeface="+mn-ea"/>
              </a:rPr>
              <a:t>大数</a:t>
            </a:r>
            <a:r>
              <a:rPr b="1" spc="-10" dirty="0">
                <a:solidFill>
                  <a:srgbClr val="FF0000"/>
                </a:solidFill>
                <a:latin typeface="微软雅黑" panose="020B0503020204020204" pitchFamily="34" charset="-122"/>
                <a:cs typeface="微软雅黑" panose="020B0503020204020204" pitchFamily="34" charset="-122"/>
                <a:sym typeface="+mn-ea"/>
              </a:rPr>
              <a:t>据</a:t>
            </a:r>
            <a:r>
              <a:rPr b="1" spc="5" dirty="0">
                <a:solidFill>
                  <a:srgbClr val="FF0000"/>
                </a:solidFill>
                <a:latin typeface="微软雅黑" panose="020B0503020204020204" pitchFamily="34" charset="-122"/>
                <a:cs typeface="微软雅黑" panose="020B0503020204020204" pitchFamily="34" charset="-122"/>
                <a:sym typeface="+mn-ea"/>
              </a:rPr>
              <a:t>：</a:t>
            </a:r>
            <a:endPar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2700" marR="6350">
              <a:lnSpc>
                <a:spcPts val="2400"/>
              </a:lnSpc>
              <a:spcBef>
                <a:spcPts val="90"/>
              </a:spcBef>
            </a:pPr>
            <a:r>
              <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“十二五”期间，本方向构建了</a:t>
            </a:r>
            <a:r>
              <a:rPr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国内首个</a:t>
            </a:r>
            <a:r>
              <a:rPr sz="1600" b="1" u="sng">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数字海洋网格计算系统</a:t>
            </a:r>
            <a:r>
              <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，为国家数字海洋专项等重点项目提供了高效的并行计算环境。</a:t>
            </a:r>
          </a:p>
          <a:p>
            <a:pPr marL="12700" marR="6350">
              <a:lnSpc>
                <a:spcPts val="2400"/>
              </a:lnSpc>
              <a:spcBef>
                <a:spcPts val="90"/>
              </a:spcBef>
            </a:pPr>
            <a:r>
              <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2016年，本方向获批</a:t>
            </a:r>
            <a:r>
              <a:rPr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青岛市混合现实与虚拟海洋重点实验室</a:t>
            </a:r>
            <a:r>
              <a:rPr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，成为国内虚拟现实领域独树一帜的创新团队。</a:t>
            </a:r>
            <a:endParaRPr lang="zh-CN" altLang="en-US" sz="160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a:off x="7323455" y="2293620"/>
            <a:ext cx="2601595" cy="3413760"/>
          </a:xfrm>
          <a:prstGeom prst="rect">
            <a:avLst/>
          </a:prstGeom>
          <a:ln>
            <a:solidFill>
              <a:srgbClr val="FF0000"/>
            </a:solidFill>
            <a:prstDash val="dash"/>
          </a:ln>
        </p:spPr>
        <p:txBody>
          <a:bodyPr wrap="square">
            <a:spAutoFit/>
          </a:bodyPr>
          <a:lstStyle/>
          <a:p>
            <a:pPr marL="12700">
              <a:lnSpc>
                <a:spcPct val="100000"/>
              </a:lnSpc>
              <a:spcBef>
                <a:spcPts val="460"/>
              </a:spcBef>
            </a:pPr>
            <a:r>
              <a:rPr lang="zh-CN" b="1" spc="5" dirty="0">
                <a:solidFill>
                  <a:srgbClr val="FF0000"/>
                </a:solidFill>
                <a:latin typeface="微软雅黑" panose="020B0503020204020204" pitchFamily="34" charset="-122"/>
                <a:cs typeface="微软雅黑" panose="020B0503020204020204" pitchFamily="34" charset="-122"/>
                <a:sym typeface="+mn-ea"/>
              </a:rPr>
              <a:t>水下视觉与智能控制：</a:t>
            </a:r>
            <a:endParaRPr b="1" spc="5" dirty="0">
              <a:solidFill>
                <a:srgbClr val="FF0000"/>
              </a:solidFill>
              <a:latin typeface="微软雅黑" panose="020B0503020204020204" pitchFamily="34" charset="-122"/>
              <a:cs typeface="微软雅黑" panose="020B0503020204020204" pitchFamily="34" charset="-122"/>
              <a:sym typeface="+mn-ea"/>
            </a:endParaRPr>
          </a:p>
          <a:p>
            <a:pPr marL="12700" marR="5080">
              <a:lnSpc>
                <a:spcPct val="112000"/>
              </a:lnSpc>
              <a:spcBef>
                <a:spcPts val="100"/>
              </a:spcBef>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“十二五”期间，本方向研发了</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全球首个</a:t>
            </a:r>
            <a:r>
              <a:rPr lang="zh-CN" altLang="en-US" sz="1600" u="sng"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分辨率达到毫米级</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水下三维重建系统</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，在国家深海基地管理中心应用。同时，本方向还研发</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国际海事卫星全球应急视频通信系统</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，可为海洋领域的科研及生产提供可靠的定位及通信服务，已在全国多个应急通信单位实际应用。</a:t>
            </a:r>
          </a:p>
        </p:txBody>
      </p:sp>
      <p:sp>
        <p:nvSpPr>
          <p:cNvPr id="5" name="文本框 4"/>
          <p:cNvSpPr txBox="1"/>
          <p:nvPr/>
        </p:nvSpPr>
        <p:spPr>
          <a:xfrm>
            <a:off x="676910" y="3963670"/>
            <a:ext cx="2924810" cy="2061210"/>
          </a:xfrm>
          <a:prstGeom prst="rect">
            <a:avLst/>
          </a:prstGeom>
          <a:noFill/>
          <a:ln w="12700" cmpd="sng">
            <a:solidFill>
              <a:srgbClr val="FF0000"/>
            </a:solidFill>
            <a:prstDash val="dash"/>
          </a:ln>
        </p:spPr>
        <p:txBody>
          <a:bodyPr wrap="square" rtlCol="0">
            <a:spAutoFit/>
          </a:bodyPr>
          <a:lstStyle/>
          <a:p>
            <a:r>
              <a:rPr lang="zh-CN" sz="1600" b="1" spc="5" dirty="0">
                <a:solidFill>
                  <a:srgbClr val="FF0000"/>
                </a:solidFill>
                <a:latin typeface="微软雅黑" panose="020B0503020204020204" pitchFamily="34" charset="-122"/>
                <a:cs typeface="微软雅黑" panose="020B0503020204020204" pitchFamily="34" charset="-122"/>
                <a:sym typeface="+mn-ea"/>
              </a:rPr>
              <a:t>先进制造软件：</a:t>
            </a:r>
            <a:r>
              <a:rPr lang="zh-CN" altLang="en-US" sz="1600"/>
              <a:t>“十二五”期间，本方向为著名企业如海尔、海信、潍柴动力等知名公司实施精益制造系统，为企业构建统一集成、可扩展、安全 可靠的物联网精益制造生产线整体框架，</a:t>
            </a:r>
            <a:r>
              <a:rPr lang="zh-CN" altLang="en-US" sz="1600">
                <a:solidFill>
                  <a:srgbClr val="FF0000"/>
                </a:solidFill>
              </a:rPr>
              <a:t>累计经济效益超过20亿元</a:t>
            </a:r>
            <a:r>
              <a:rPr lang="zh-CN" altLang="en-US" sz="1600"/>
              <a:t>。</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4">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14">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4">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4">
                                            <p:txEl>
                                              <p:pRg st="0" end="0"/>
                                            </p:txEl>
                                          </p:spTgt>
                                        </p:tgtEl>
                                      </p:cBhvr>
                                    </p:animEffect>
                                  </p:childTnLst>
                                </p:cTn>
                              </p:par>
                            </p:childTnLst>
                          </p:cTn>
                        </p:par>
                        <p:par>
                          <p:cTn id="12" fill="hold">
                            <p:stCondLst>
                              <p:cond delay="649"/>
                            </p:stCondLst>
                            <p:childTnLst>
                              <p:par>
                                <p:cTn id="13" presetID="2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fltVal val="0"/>
                                          </p:val>
                                        </p:tav>
                                        <p:tav tm="100000">
                                          <p:val>
                                            <p:strVal val="#ppt_h"/>
                                          </p:val>
                                        </p:tav>
                                      </p:tavLst>
                                    </p:anim>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3" grpId="0" bldLvl="0" animBg="1"/>
      <p:bldP spid="4" grpId="0" bldLvl="0" animBg="1"/>
      <p:bldP spid="5"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0" y="-23922"/>
            <a:ext cx="12192000" cy="116890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8" name="矩形 7"/>
          <p:cNvSpPr/>
          <p:nvPr/>
        </p:nvSpPr>
        <p:spPr>
          <a:xfrm>
            <a:off x="2307690" y="921742"/>
            <a:ext cx="9546023" cy="584790"/>
          </a:xfrm>
          <a:prstGeom prst="rect">
            <a:avLst/>
          </a:prstGeom>
          <a:noFill/>
        </p:spPr>
        <p:txBody>
          <a:bodyPr wrap="square" lIns="91452" tIns="45727" rIns="91452" bIns="45727"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zh-CN" altLang="en-US" sz="3200" b="1" i="0" u="none" strike="noStrike" kern="0" cap="none" spc="0" normalizeH="0" baseline="0" noProof="0" dirty="0">
                <a:ln>
                  <a:noFill/>
                </a:ln>
                <a:solidFill>
                  <a:srgbClr val="E8061A"/>
                </a:solidFill>
                <a:effectLst/>
                <a:uLnTx/>
                <a:uFillTx/>
                <a:latin typeface="微软雅黑" panose="020B0503020204020204" pitchFamily="34" charset="-122"/>
                <a:ea typeface="微软雅黑" panose="020B0503020204020204" pitchFamily="34" charset="-122"/>
                <a:cs typeface="宋体" panose="02010600030101010101" pitchFamily="2" charset="-122"/>
              </a:rPr>
              <a:t>部分重要学术论文、国际</a:t>
            </a:r>
            <a:r>
              <a:rPr kumimoji="0" lang="en-US" altLang="zh-CN" sz="3200" b="1" i="0" u="none" strike="noStrike" kern="0" cap="none" spc="0" normalizeH="0" baseline="0" noProof="0" dirty="0">
                <a:ln>
                  <a:noFill/>
                </a:ln>
                <a:solidFill>
                  <a:srgbClr val="E8061A"/>
                </a:solidFill>
                <a:effectLst/>
                <a:uLnTx/>
                <a:uFillTx/>
                <a:latin typeface="微软雅黑" panose="020B0503020204020204" pitchFamily="34" charset="-122"/>
                <a:ea typeface="微软雅黑" panose="020B0503020204020204" pitchFamily="34" charset="-122"/>
                <a:cs typeface="宋体" panose="02010600030101010101" pitchFamily="2" charset="-122"/>
              </a:rPr>
              <a:t>/</a:t>
            </a:r>
            <a:r>
              <a:rPr kumimoji="0" lang="zh-CN" altLang="en-US" sz="3200" b="1" i="0" u="none" strike="noStrike" kern="0" cap="none" spc="0" normalizeH="0" baseline="0" noProof="0" dirty="0">
                <a:ln>
                  <a:noFill/>
                </a:ln>
                <a:solidFill>
                  <a:srgbClr val="E8061A"/>
                </a:solidFill>
                <a:effectLst/>
                <a:uLnTx/>
                <a:uFillTx/>
                <a:latin typeface="微软雅黑" panose="020B0503020204020204" pitchFamily="34" charset="-122"/>
                <a:ea typeface="微软雅黑" panose="020B0503020204020204" pitchFamily="34" charset="-122"/>
                <a:cs typeface="宋体" panose="02010600030101010101" pitchFamily="2" charset="-122"/>
              </a:rPr>
              <a:t>国家标准和国际发明专利</a:t>
            </a:r>
          </a:p>
        </p:txBody>
      </p:sp>
      <p:grpSp>
        <p:nvGrpSpPr>
          <p:cNvPr id="5" name="组合 4">
            <a:extLst>
              <a:ext uri="{FF2B5EF4-FFF2-40B4-BE49-F238E27FC236}">
                <a16:creationId xmlns:a16="http://schemas.microsoft.com/office/drawing/2014/main" id="{617BD1F4-CE5C-4CF8-8DFF-937969903578}"/>
              </a:ext>
            </a:extLst>
          </p:cNvPr>
          <p:cNvGrpSpPr/>
          <p:nvPr/>
        </p:nvGrpSpPr>
        <p:grpSpPr>
          <a:xfrm>
            <a:off x="515449" y="4245886"/>
            <a:ext cx="11275203" cy="874407"/>
            <a:chOff x="582376" y="2715357"/>
            <a:chExt cx="11275203" cy="874407"/>
          </a:xfrm>
        </p:grpSpPr>
        <p:sp>
          <p:nvSpPr>
            <p:cNvPr id="12" name="矩形 11"/>
            <p:cNvSpPr/>
            <p:nvPr/>
          </p:nvSpPr>
          <p:spPr>
            <a:xfrm>
              <a:off x="9773654" y="2793623"/>
              <a:ext cx="2083925" cy="766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prstClr val="white"/>
                  </a:solidFill>
                  <a:latin typeface="微软雅黑" panose="020B0503020204020204" pitchFamily="34" charset="-122"/>
                  <a:ea typeface="微软雅黑" panose="020B0503020204020204" pitchFamily="34" charset="-122"/>
                  <a:sym typeface="Century Gothic" panose="020B0502020202020204" pitchFamily="34" charset="0"/>
                </a:rPr>
                <a:t>2012</a:t>
              </a:r>
              <a:r>
                <a:rPr lang="zh-CN" altLang="en-US" sz="1600" b="1" dirty="0">
                  <a:solidFill>
                    <a:prstClr val="white"/>
                  </a:solidFill>
                  <a:latin typeface="微软雅黑" panose="020B0503020204020204" pitchFamily="34" charset="-122"/>
                  <a:ea typeface="微软雅黑" panose="020B0503020204020204" pitchFamily="34" charset="-122"/>
                  <a:sym typeface="Century Gothic" panose="020B0502020202020204" pitchFamily="34" charset="0"/>
                </a:rPr>
                <a:t>年，郭忠文</a:t>
              </a:r>
              <a:endParaRPr lang="en-US" altLang="zh-CN" sz="1600" b="1" dirty="0">
                <a:solidFill>
                  <a:prstClr val="white"/>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13" name="矩形 12"/>
            <p:cNvSpPr/>
            <p:nvPr/>
          </p:nvSpPr>
          <p:spPr>
            <a:xfrm>
              <a:off x="582376" y="2793622"/>
              <a:ext cx="9052438" cy="7668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4" name="文本框 3"/>
            <p:cNvSpPr txBox="1"/>
            <p:nvPr/>
          </p:nvSpPr>
          <p:spPr>
            <a:xfrm>
              <a:off x="582376" y="2715357"/>
              <a:ext cx="9052438" cy="87440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国际标准：</a:t>
              </a:r>
              <a:r>
                <a:rPr lang="en-US" altLang="zh-CN" dirty="0">
                  <a:solidFill>
                    <a:prstClr val="black"/>
                  </a:solidFill>
                  <a:latin typeface="微软雅黑" panose="020B0503020204020204" pitchFamily="34" charset="-122"/>
                  <a:ea typeface="微软雅黑" panose="020B0503020204020204" pitchFamily="34" charset="-122"/>
                  <a:sym typeface="Century Gothic" panose="020B0502020202020204" pitchFamily="34" charset="0"/>
                </a:rPr>
                <a:t>IEEE 1851 -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IEEE Standard for Design Criteria of Integrated Sensor-Based Test Applications for Household Appliances</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grpSp>
        <p:nvGrpSpPr>
          <p:cNvPr id="4" name="组合 3">
            <a:extLst>
              <a:ext uri="{FF2B5EF4-FFF2-40B4-BE49-F238E27FC236}">
                <a16:creationId xmlns:a16="http://schemas.microsoft.com/office/drawing/2014/main" id="{DFA75BA3-AD2B-4704-8877-F79F27484957}"/>
              </a:ext>
            </a:extLst>
          </p:cNvPr>
          <p:cNvGrpSpPr/>
          <p:nvPr/>
        </p:nvGrpSpPr>
        <p:grpSpPr>
          <a:xfrm>
            <a:off x="515449" y="3015195"/>
            <a:ext cx="11271337" cy="769917"/>
            <a:chOff x="582376" y="3979759"/>
            <a:chExt cx="11271337" cy="769917"/>
          </a:xfrm>
        </p:grpSpPr>
        <p:sp>
          <p:nvSpPr>
            <p:cNvPr id="15" name="矩形 14"/>
            <p:cNvSpPr/>
            <p:nvPr/>
          </p:nvSpPr>
          <p:spPr>
            <a:xfrm>
              <a:off x="9769788" y="3980222"/>
              <a:ext cx="2083925" cy="766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prstClr val="white"/>
                  </a:solidFill>
                  <a:latin typeface="微软雅黑" panose="020B0503020204020204" pitchFamily="34" charset="-122"/>
                  <a:ea typeface="微软雅黑" panose="020B0503020204020204" pitchFamily="34" charset="-122"/>
                  <a:sym typeface="Century Gothic" panose="020B0502020202020204" pitchFamily="34" charset="0"/>
                </a:rPr>
                <a:t>2016</a:t>
              </a:r>
              <a:r>
                <a:rPr lang="zh-CN" altLang="en-US" sz="1600" b="1" dirty="0">
                  <a:solidFill>
                    <a:prstClr val="white"/>
                  </a:solidFill>
                  <a:latin typeface="微软雅黑" panose="020B0503020204020204" pitchFamily="34" charset="-122"/>
                  <a:ea typeface="微软雅黑" panose="020B0503020204020204" pitchFamily="34" charset="-122"/>
                  <a:sym typeface="Century Gothic" panose="020B0502020202020204" pitchFamily="34" charset="0"/>
                </a:rPr>
                <a:t>年，郭忠文</a:t>
              </a:r>
            </a:p>
          </p:txBody>
        </p:sp>
        <p:sp>
          <p:nvSpPr>
            <p:cNvPr id="16" name="矩形 15"/>
            <p:cNvSpPr/>
            <p:nvPr/>
          </p:nvSpPr>
          <p:spPr>
            <a:xfrm>
              <a:off x="582376" y="3979759"/>
              <a:ext cx="9052438" cy="7699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7" name="文本框 3"/>
            <p:cNvSpPr txBox="1"/>
            <p:nvPr/>
          </p:nvSpPr>
          <p:spPr>
            <a:xfrm>
              <a:off x="595348" y="4086216"/>
              <a:ext cx="9066099" cy="458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国家标准：</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GB/T33137 – </a:t>
              </a:r>
              <a:r>
                <a:rPr lang="zh-CN" altLang="en-US" dirty="0">
                  <a:solidFill>
                    <a:prstClr val="black"/>
                  </a:solidFill>
                  <a:latin typeface="微软雅黑" panose="020B0503020204020204" pitchFamily="34" charset="-122"/>
                  <a:ea typeface="微软雅黑" panose="020B0503020204020204" pitchFamily="34" charset="-122"/>
                  <a:sym typeface="Century Gothic" panose="020B0502020202020204" pitchFamily="34" charset="0"/>
                </a:rPr>
                <a:t>基于传感器的产品检测软件集成接口规范</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grpSp>
        <p:nvGrpSpPr>
          <p:cNvPr id="2" name="组合 1">
            <a:extLst>
              <a:ext uri="{FF2B5EF4-FFF2-40B4-BE49-F238E27FC236}">
                <a16:creationId xmlns:a16="http://schemas.microsoft.com/office/drawing/2014/main" id="{C5F69603-73A5-497F-AEE1-61F35F712B62}"/>
              </a:ext>
            </a:extLst>
          </p:cNvPr>
          <p:cNvGrpSpPr/>
          <p:nvPr/>
        </p:nvGrpSpPr>
        <p:grpSpPr>
          <a:xfrm>
            <a:off x="515449" y="1784504"/>
            <a:ext cx="11298660" cy="769917"/>
            <a:chOff x="497693" y="5326694"/>
            <a:chExt cx="11298660" cy="769917"/>
          </a:xfrm>
        </p:grpSpPr>
        <p:sp>
          <p:nvSpPr>
            <p:cNvPr id="18" name="矩形 17"/>
            <p:cNvSpPr/>
            <p:nvPr/>
          </p:nvSpPr>
          <p:spPr>
            <a:xfrm>
              <a:off x="9712428" y="5327157"/>
              <a:ext cx="2083925" cy="766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prstClr val="white"/>
                  </a:solidFill>
                  <a:latin typeface="微软雅黑" panose="020B0503020204020204" pitchFamily="34" charset="-122"/>
                  <a:ea typeface="微软雅黑" panose="020B0503020204020204" pitchFamily="34" charset="-122"/>
                  <a:sym typeface="Century Gothic" panose="020B0502020202020204" pitchFamily="34" charset="0"/>
                </a:rPr>
                <a:t>2017</a:t>
              </a:r>
              <a:r>
                <a:rPr lang="zh-CN" altLang="en-US" sz="1600" b="1" dirty="0">
                  <a:solidFill>
                    <a:prstClr val="white"/>
                  </a:solidFill>
                  <a:latin typeface="微软雅黑" panose="020B0503020204020204" pitchFamily="34" charset="-122"/>
                  <a:ea typeface="微软雅黑" panose="020B0503020204020204" pitchFamily="34" charset="-122"/>
                  <a:sym typeface="Century Gothic" panose="020B0502020202020204" pitchFamily="34" charset="0"/>
                </a:rPr>
                <a:t>年，魏志强</a:t>
              </a:r>
            </a:p>
          </p:txBody>
        </p:sp>
        <p:sp>
          <p:nvSpPr>
            <p:cNvPr id="19" name="矩形 18"/>
            <p:cNvSpPr/>
            <p:nvPr/>
          </p:nvSpPr>
          <p:spPr>
            <a:xfrm>
              <a:off x="525016" y="5326694"/>
              <a:ext cx="9052438" cy="76991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20" name="文本框 3"/>
            <p:cNvSpPr txBox="1"/>
            <p:nvPr/>
          </p:nvSpPr>
          <p:spPr>
            <a:xfrm>
              <a:off x="497693" y="5456641"/>
              <a:ext cx="9066099" cy="458908"/>
            </a:xfrm>
            <a:prstGeom prst="rect">
              <a:avLst/>
            </a:prstGeom>
            <a:noFill/>
          </p:spPr>
          <p:txBody>
            <a:bodyPr wrap="square" rtlCol="0">
              <a:spAutoFit/>
            </a:bodyPr>
            <a:lstStyle/>
            <a:p>
              <a:pPr lvl="0">
                <a:lnSpc>
                  <a:spcPct val="150000"/>
                </a:lnSpc>
                <a:defRPr/>
              </a:pPr>
              <a:r>
                <a:rPr lang="zh-CN" altLang="en-US" dirty="0">
                  <a:solidFill>
                    <a:prstClr val="black"/>
                  </a:solidFill>
                  <a:latin typeface="微软雅黑" panose="020B0503020204020204" pitchFamily="34" charset="-122"/>
                  <a:ea typeface="微软雅黑" panose="020B0503020204020204" pitchFamily="34" charset="-122"/>
                  <a:sym typeface="Century Gothic" panose="020B0502020202020204" pitchFamily="34" charset="0"/>
                </a:rPr>
                <a:t>山东省科学技术进步一等奖：面向领域的智能计算理论方法与产业技术应用</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grpSp>
      <p:sp>
        <p:nvSpPr>
          <p:cNvPr id="21" name="object 2"/>
          <p:cNvSpPr/>
          <p:nvPr/>
        </p:nvSpPr>
        <p:spPr>
          <a:xfrm>
            <a:off x="596037" y="1032898"/>
            <a:ext cx="1501139" cy="46482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3" name="组合 2">
            <a:extLst>
              <a:ext uri="{FF2B5EF4-FFF2-40B4-BE49-F238E27FC236}">
                <a16:creationId xmlns:a16="http://schemas.microsoft.com/office/drawing/2014/main" id="{A392BBE8-1A0A-45E9-9EBD-BE50237CBF82}"/>
              </a:ext>
            </a:extLst>
          </p:cNvPr>
          <p:cNvGrpSpPr/>
          <p:nvPr/>
        </p:nvGrpSpPr>
        <p:grpSpPr>
          <a:xfrm>
            <a:off x="515449" y="5581068"/>
            <a:ext cx="11275202" cy="766007"/>
            <a:chOff x="582376" y="1648261"/>
            <a:chExt cx="11275202" cy="766007"/>
          </a:xfrm>
        </p:grpSpPr>
        <p:sp>
          <p:nvSpPr>
            <p:cNvPr id="9" name="矩形 8"/>
            <p:cNvSpPr/>
            <p:nvPr/>
          </p:nvSpPr>
          <p:spPr>
            <a:xfrm>
              <a:off x="9773653" y="1648261"/>
              <a:ext cx="2083925" cy="7660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1" dirty="0">
                  <a:solidFill>
                    <a:prstClr val="white"/>
                  </a:solidFill>
                  <a:latin typeface="微软雅黑" panose="020B0503020204020204" pitchFamily="34" charset="-122"/>
                  <a:ea typeface="微软雅黑" panose="020B0503020204020204" pitchFamily="34" charset="-122"/>
                  <a:sym typeface="Century Gothic" panose="020B0502020202020204" pitchFamily="34" charset="0"/>
                </a:rPr>
                <a:t>2008</a:t>
              </a:r>
              <a:r>
                <a:rPr lang="zh-CN" altLang="en-US" sz="1600" b="1" dirty="0">
                  <a:solidFill>
                    <a:prstClr val="white"/>
                  </a:solidFill>
                  <a:latin typeface="微软雅黑" panose="020B0503020204020204" pitchFamily="34" charset="-122"/>
                  <a:ea typeface="微软雅黑" panose="020B0503020204020204" pitchFamily="34" charset="-122"/>
                  <a:sym typeface="Century Gothic" panose="020B0502020202020204" pitchFamily="34" charset="0"/>
                </a:rPr>
                <a:t>年，郭忠文</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10" name="矩形 9"/>
            <p:cNvSpPr/>
            <p:nvPr/>
          </p:nvSpPr>
          <p:spPr>
            <a:xfrm>
              <a:off x="582376" y="1648262"/>
              <a:ext cx="9052438" cy="7660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265"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endParaRPr>
            </a:p>
          </p:txBody>
        </p:sp>
        <p:sp>
          <p:nvSpPr>
            <p:cNvPr id="22" name="文本框 3">
              <a:extLst>
                <a:ext uri="{FF2B5EF4-FFF2-40B4-BE49-F238E27FC236}">
                  <a16:creationId xmlns:a16="http://schemas.microsoft.com/office/drawing/2014/main" id="{B678F7FB-9D19-4E40-9E24-E29F82A5F6BB}"/>
                </a:ext>
              </a:extLst>
            </p:cNvPr>
            <p:cNvSpPr txBox="1"/>
            <p:nvPr/>
          </p:nvSpPr>
          <p:spPr>
            <a:xfrm>
              <a:off x="632337" y="1765010"/>
              <a:ext cx="9066099" cy="45890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solidFill>
                    <a:prstClr val="black"/>
                  </a:solidFill>
                  <a:latin typeface="微软雅黑" panose="020B0503020204020204" pitchFamily="34" charset="-122"/>
                  <a:ea typeface="微软雅黑" panose="020B0503020204020204" pitchFamily="34" charset="-122"/>
                  <a:sym typeface="Century Gothic" panose="020B0502020202020204" pitchFamily="34" charset="0"/>
                </a:rPr>
                <a:t>山东省科技进步二等奖：</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Century Gothic" panose="020B0502020202020204" pitchFamily="34" charset="0"/>
                </a:rPr>
                <a:t>基于智能仪表的家电产品测试软件开发平台</a:t>
              </a:r>
            </a:p>
          </p:txBody>
        </p:sp>
      </p:grpSp>
    </p:spTree>
    <p:extLst>
      <p:ext uri="{BB962C8B-B14F-4D97-AF65-F5344CB8AC3E}">
        <p14:creationId xmlns:p14="http://schemas.microsoft.com/office/powerpoint/2010/main" val="1559957843"/>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40130" y="2032635"/>
            <a:ext cx="8428990" cy="2792730"/>
          </a:xfrm>
          <a:prstGeom prst="rect">
            <a:avLst/>
          </a:prstGeom>
        </p:spPr>
        <p:txBody>
          <a:bodyPr vert="horz" wrap="square" lIns="0" tIns="12700" rIns="0" bIns="0" rtlCol="0">
            <a:spAutoFit/>
            <a:scene3d>
              <a:camera prst="orthographicFront"/>
              <a:lightRig rig="soft" dir="t">
                <a:rot lat="0" lon="0" rev="15600000"/>
              </a:lightRig>
            </a:scene3d>
            <a:sp3d extrusionH="57150" prstMaterial="softEdge">
              <a:bevelT w="25400" h="38100"/>
            </a:sp3d>
          </a:bodyPr>
          <a:lstStyle/>
          <a:p>
            <a:pPr marL="12700" marR="5080">
              <a:lnSpc>
                <a:spcPct val="111000"/>
              </a:lnSpc>
              <a:spcBef>
                <a:spcPts val="100"/>
              </a:spcBef>
            </a:pPr>
            <a:r>
              <a:rPr sz="2000">
                <a:ln/>
                <a:solidFill>
                  <a:srgbClr val="FFC000"/>
                </a:solidFill>
                <a:effectLst/>
                <a:latin typeface="微软雅黑" panose="020B0503020204020204" pitchFamily="34" charset="-122"/>
                <a:cs typeface="微软雅黑" panose="020B0503020204020204" pitchFamily="34" charset="-122"/>
              </a:rPr>
              <a:t>2010级计算机科学与技术专业的陈绍钦、陈文利、方丽华、陈飞4名同学的作品《塔式太阳能热 发电系统定日镜反馈调节器》获“ 蓝湾科技杯”第一届全国大学生物联网软件应用创新大赛 一等奖。</a:t>
            </a:r>
          </a:p>
          <a:p>
            <a:pPr marL="12700" marR="5080">
              <a:lnSpc>
                <a:spcPct val="111000"/>
              </a:lnSpc>
              <a:spcBef>
                <a:spcPts val="100"/>
              </a:spcBef>
            </a:pPr>
            <a:endParaRPr sz="2000">
              <a:ln/>
              <a:solidFill>
                <a:srgbClr val="FFC000"/>
              </a:solidFill>
              <a:effectLst/>
              <a:latin typeface="微软雅黑" panose="020B0503020204020204" pitchFamily="34" charset="-122"/>
              <a:cs typeface="微软雅黑" panose="020B0503020204020204" pitchFamily="34" charset="-122"/>
            </a:endParaRPr>
          </a:p>
          <a:p>
            <a:pPr marL="12700" marR="5080">
              <a:lnSpc>
                <a:spcPct val="111000"/>
              </a:lnSpc>
              <a:spcBef>
                <a:spcPts val="100"/>
              </a:spcBef>
            </a:pPr>
            <a:r>
              <a:rPr sz="2000">
                <a:ln/>
                <a:solidFill>
                  <a:srgbClr val="FFC000"/>
                </a:solidFill>
                <a:effectLst/>
                <a:latin typeface="微软雅黑" panose="020B0503020204020204" pitchFamily="34" charset="-122"/>
                <a:cs typeface="微软雅黑" panose="020B0503020204020204" pitchFamily="34" charset="-122"/>
              </a:rPr>
              <a:t>2010级计算机科学与技术包莹莹同学获国际基因工程机器大赛金奖。</a:t>
            </a:r>
          </a:p>
          <a:p>
            <a:pPr marL="12700" marR="5080">
              <a:lnSpc>
                <a:spcPct val="111000"/>
              </a:lnSpc>
              <a:spcBef>
                <a:spcPts val="100"/>
              </a:spcBef>
            </a:pPr>
            <a:endParaRPr sz="2000">
              <a:ln/>
              <a:solidFill>
                <a:srgbClr val="FFC000"/>
              </a:solidFill>
              <a:effectLst/>
              <a:latin typeface="微软雅黑" panose="020B0503020204020204" pitchFamily="34" charset="-122"/>
              <a:cs typeface="微软雅黑" panose="020B0503020204020204" pitchFamily="34" charset="-122"/>
            </a:endParaRPr>
          </a:p>
          <a:p>
            <a:pPr marL="12700" marR="5080">
              <a:lnSpc>
                <a:spcPct val="111000"/>
              </a:lnSpc>
              <a:spcBef>
                <a:spcPts val="100"/>
              </a:spcBef>
            </a:pPr>
            <a:r>
              <a:rPr sz="2000">
                <a:ln/>
                <a:solidFill>
                  <a:srgbClr val="FFC000"/>
                </a:solidFill>
                <a:effectLst/>
                <a:latin typeface="微软雅黑" panose="020B0503020204020204" pitchFamily="34" charset="-122"/>
                <a:cs typeface="微软雅黑" panose="020B0503020204020204" pitchFamily="34" charset="-122"/>
              </a:rPr>
              <a:t>2011级计算机应用技术专业刘超同学被IEEE Standards Association 授予“杰出贡献奖”并 获“山东省优秀科技创新成果”一等奖。</a:t>
            </a:r>
          </a:p>
        </p:txBody>
      </p:sp>
      <p:sp>
        <p:nvSpPr>
          <p:cNvPr id="5" name="object 5"/>
          <p:cNvSpPr/>
          <p:nvPr/>
        </p:nvSpPr>
        <p:spPr>
          <a:xfrm>
            <a:off x="1040130" y="1168908"/>
            <a:ext cx="1491995" cy="46482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15083" y="1406652"/>
            <a:ext cx="7815072" cy="48615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588770" y="803275"/>
            <a:ext cx="8295005" cy="381635"/>
          </a:xfrm>
          <a:prstGeom prst="rect">
            <a:avLst/>
          </a:prstGeom>
        </p:spPr>
        <p:txBody>
          <a:bodyPr vert="horz" wrap="square" lIns="0" tIns="12700" rIns="0" bIns="0" rtlCol="0">
            <a:spAutoFit/>
          </a:bodyPr>
          <a:lstStyle/>
          <a:p>
            <a:pPr marL="12700">
              <a:lnSpc>
                <a:spcPct val="100000"/>
              </a:lnSpc>
              <a:spcBef>
                <a:spcPts val="100"/>
              </a:spcBef>
            </a:pPr>
            <a:r>
              <a:rPr sz="2400" i="0" dirty="0">
                <a:solidFill>
                  <a:srgbClr val="FF0000"/>
                </a:solidFill>
              </a:rPr>
              <a:t>我系张焱宇同学作为演讲嘉宾参加中国互联网安全领袖峰会</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24227" y="1272539"/>
            <a:ext cx="7630668" cy="49377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881505" y="742315"/>
            <a:ext cx="8341360" cy="381635"/>
          </a:xfrm>
          <a:prstGeom prst="rect">
            <a:avLst/>
          </a:prstGeom>
        </p:spPr>
        <p:txBody>
          <a:bodyPr vert="horz" wrap="square" lIns="0" tIns="12700" rIns="0" bIns="0" rtlCol="0">
            <a:spAutoFit/>
          </a:bodyPr>
          <a:lstStyle/>
          <a:p>
            <a:pPr marL="12700">
              <a:lnSpc>
                <a:spcPct val="100000"/>
              </a:lnSpc>
              <a:spcBef>
                <a:spcPts val="100"/>
              </a:spcBef>
            </a:pPr>
            <a:r>
              <a:rPr sz="2400" i="0" dirty="0">
                <a:solidFill>
                  <a:srgbClr val="FF0000"/>
                </a:solidFill>
              </a:rPr>
              <a:t>我系同学参加</a:t>
            </a:r>
            <a:r>
              <a:rPr sz="2400" i="0" spc="-5" dirty="0">
                <a:solidFill>
                  <a:srgbClr val="FF0000"/>
                </a:solidFill>
                <a:latin typeface="Arial" panose="020B0604020202020204"/>
                <a:cs typeface="Arial" panose="020B0604020202020204"/>
              </a:rPr>
              <a:t>360</a:t>
            </a:r>
            <a:r>
              <a:rPr sz="2400" i="0" spc="-35" dirty="0">
                <a:solidFill>
                  <a:srgbClr val="FF0000"/>
                </a:solidFill>
                <a:latin typeface="Arial" panose="020B0604020202020204"/>
                <a:cs typeface="Arial" panose="020B0604020202020204"/>
              </a:rPr>
              <a:t> </a:t>
            </a:r>
            <a:r>
              <a:rPr sz="2400" i="0" spc="-5" dirty="0">
                <a:solidFill>
                  <a:srgbClr val="FF0000"/>
                </a:solidFill>
                <a:latin typeface="Arial" panose="020B0604020202020204"/>
                <a:cs typeface="Arial" panose="020B0604020202020204"/>
              </a:rPr>
              <a:t>IoT</a:t>
            </a:r>
            <a:r>
              <a:rPr sz="2400" i="0" dirty="0">
                <a:solidFill>
                  <a:srgbClr val="FF0000"/>
                </a:solidFill>
              </a:rPr>
              <a:t>破解大奖赛夺冠，并获</a:t>
            </a:r>
            <a:r>
              <a:rPr sz="2400" i="0" spc="-5" dirty="0">
                <a:solidFill>
                  <a:srgbClr val="FF0000"/>
                </a:solidFill>
                <a:latin typeface="Arial" panose="020B0604020202020204"/>
                <a:cs typeface="Arial" panose="020B0604020202020204"/>
              </a:rPr>
              <a:t>360</a:t>
            </a:r>
            <a:r>
              <a:rPr sz="2400" i="0" spc="-35" dirty="0">
                <a:solidFill>
                  <a:srgbClr val="FF0000"/>
                </a:solidFill>
                <a:latin typeface="Arial" panose="020B0604020202020204"/>
                <a:cs typeface="Arial" panose="020B0604020202020204"/>
              </a:rPr>
              <a:t> </a:t>
            </a:r>
            <a:r>
              <a:rPr sz="2400" i="0" spc="-5" dirty="0">
                <a:solidFill>
                  <a:srgbClr val="FF0000"/>
                </a:solidFill>
                <a:latin typeface="Arial" panose="020B0604020202020204"/>
                <a:cs typeface="Arial" panose="020B0604020202020204"/>
              </a:rPr>
              <a:t>SRC</a:t>
            </a:r>
            <a:r>
              <a:rPr sz="2400" i="0" dirty="0">
                <a:solidFill>
                  <a:srgbClr val="FF0000"/>
                </a:solidFill>
              </a:rPr>
              <a:t>致谢</a:t>
            </a:r>
            <a:endParaRPr sz="2400" i="0" dirty="0">
              <a:solidFill>
                <a:srgbClr val="FF0000"/>
              </a:solidFill>
              <a:latin typeface="Arial" panose="020B0604020202020204"/>
              <a:cs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70660" y="1604772"/>
            <a:ext cx="7915656" cy="45293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89380" y="817245"/>
            <a:ext cx="9072880" cy="381635"/>
          </a:xfrm>
          <a:prstGeom prst="rect">
            <a:avLst/>
          </a:prstGeom>
        </p:spPr>
        <p:txBody>
          <a:bodyPr vert="horz" wrap="square" lIns="0" tIns="12700" rIns="0" bIns="0" rtlCol="0">
            <a:spAutoFit/>
          </a:bodyPr>
          <a:lstStyle/>
          <a:p>
            <a:pPr marL="12700">
              <a:lnSpc>
                <a:spcPct val="100000"/>
              </a:lnSpc>
              <a:spcBef>
                <a:spcPts val="100"/>
              </a:spcBef>
            </a:pPr>
            <a:r>
              <a:rPr sz="2400" i="0" dirty="0">
                <a:solidFill>
                  <a:srgbClr val="FF0000"/>
                </a:solidFill>
              </a:rPr>
              <a:t>中国海洋大学战队荣获“黄鹤杯”</a:t>
            </a:r>
            <a:r>
              <a:rPr sz="2400" i="0" spc="-10" dirty="0">
                <a:solidFill>
                  <a:srgbClr val="FF0000"/>
                </a:solidFill>
                <a:latin typeface="Arial" panose="020B0604020202020204"/>
                <a:cs typeface="Arial" panose="020B0604020202020204"/>
              </a:rPr>
              <a:t>RH</a:t>
            </a:r>
            <a:r>
              <a:rPr sz="2400" i="0" spc="15" dirty="0">
                <a:solidFill>
                  <a:srgbClr val="FF0000"/>
                </a:solidFill>
                <a:latin typeface="Arial" panose="020B0604020202020204"/>
                <a:cs typeface="Arial" panose="020B0604020202020204"/>
              </a:rPr>
              <a:t>G</a:t>
            </a:r>
            <a:r>
              <a:rPr sz="2400" i="0" dirty="0">
                <a:solidFill>
                  <a:srgbClr val="FF0000"/>
                </a:solidFill>
              </a:rPr>
              <a:t>机器人网络安全大赛季军</a:t>
            </a:r>
            <a:endParaRPr sz="2400" i="0" dirty="0">
              <a:solidFill>
                <a:srgbClr val="FF0000"/>
              </a:solidFill>
              <a:latin typeface="Arial" panose="020B0604020202020204"/>
              <a:cs typeface="Arial" panose="020B0604020202020204"/>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90244" y="1524000"/>
            <a:ext cx="8170164" cy="459790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2192000" cy="1168908"/>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344930" y="871855"/>
            <a:ext cx="7850505" cy="381635"/>
          </a:xfrm>
          <a:prstGeom prst="rect">
            <a:avLst/>
          </a:prstGeom>
        </p:spPr>
        <p:txBody>
          <a:bodyPr vert="horz" wrap="square" lIns="0" tIns="12700" rIns="0" bIns="0" rtlCol="0">
            <a:spAutoFit/>
          </a:bodyPr>
          <a:lstStyle/>
          <a:p>
            <a:pPr marL="12700">
              <a:lnSpc>
                <a:spcPct val="100000"/>
              </a:lnSpc>
              <a:spcBef>
                <a:spcPts val="100"/>
              </a:spcBef>
            </a:pPr>
            <a:r>
              <a:rPr sz="2400" i="0" dirty="0">
                <a:solidFill>
                  <a:srgbClr val="FF0000"/>
                </a:solidFill>
              </a:rPr>
              <a:t>计算机系代表队参加水下机器人目标抓取大赛获佳绩。</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sym typeface="+mn-ea"/>
              </a:rPr>
              <a:t>计算机系简介</a:t>
            </a:r>
            <a:endPar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endParaRPr>
          </a:p>
        </p:txBody>
      </p:sp>
      <p:cxnSp>
        <p:nvCxnSpPr>
          <p:cNvPr id="20" name="淘宝网chenying0907出品 54"/>
          <p:cNvCxnSpPr/>
          <p:nvPr/>
        </p:nvCxnSpPr>
        <p:spPr>
          <a:xfrm>
            <a:off x="1018374" y="2570933"/>
            <a:ext cx="4968576" cy="0"/>
          </a:xfrm>
          <a:prstGeom prst="line">
            <a:avLst/>
          </a:prstGeom>
          <a:noFill/>
          <a:ln w="19050" cap="flat" cmpd="sng" algn="ctr">
            <a:solidFill>
              <a:srgbClr val="FF0000"/>
            </a:solidFill>
            <a:prstDash val="solid"/>
            <a:miter lim="800000"/>
          </a:ln>
          <a:effectLst/>
        </p:spPr>
      </p:cxnSp>
      <p:sp>
        <p:nvSpPr>
          <p:cNvPr id="22" name="文本框 21"/>
          <p:cNvSpPr txBox="1"/>
          <p:nvPr/>
        </p:nvSpPr>
        <p:spPr>
          <a:xfrm>
            <a:off x="930180" y="1824845"/>
            <a:ext cx="6586259" cy="780415"/>
          </a:xfrm>
          <a:prstGeom prst="rect">
            <a:avLst/>
          </a:prstGeom>
          <a:noFill/>
        </p:spPr>
        <p:txBody>
          <a:bodyPr wrap="square" rtlCol="0">
            <a:spAutoFit/>
          </a:bodyPr>
          <a:lstStyle/>
          <a:p>
            <a:pPr algn="just" defTabSz="914400">
              <a:lnSpc>
                <a:spcPct val="140000"/>
              </a:lnSpc>
              <a:defRPr/>
            </a:pPr>
            <a:r>
              <a:rPr lang="zh-CN" altLang="en-US" sz="3200" b="1" dirty="0">
                <a:solidFill>
                  <a:srgbClr val="C00000"/>
                </a:solidFill>
                <a:cs typeface="+mn-ea"/>
                <a:sym typeface="+mn-lt"/>
              </a:rPr>
              <a:t>学科优势</a:t>
            </a:r>
          </a:p>
        </p:txBody>
      </p:sp>
      <p:sp>
        <p:nvSpPr>
          <p:cNvPr id="28" name="矩形 27"/>
          <p:cNvSpPr/>
          <p:nvPr/>
        </p:nvSpPr>
        <p:spPr>
          <a:xfrm>
            <a:off x="1018540" y="2743200"/>
            <a:ext cx="5097780" cy="2091690"/>
          </a:xfrm>
          <a:prstGeom prst="rect">
            <a:avLst/>
          </a:prstGeom>
          <a:noFill/>
          <a:ln w="12700" cmpd="sng">
            <a:solidFill>
              <a:srgbClr val="FF0000"/>
            </a:solidFill>
            <a:prstDash val="sysDot"/>
          </a:ln>
        </p:spPr>
        <p:txBody>
          <a:bodyPr wrap="square">
            <a:spAutoFit/>
          </a:bodyPr>
          <a:lstStyle/>
          <a:p>
            <a:pPr>
              <a:lnSpc>
                <a:spcPct val="130000"/>
              </a:lnSpc>
            </a:pPr>
            <a:r>
              <a:rPr lang="zh-CN" altLang="en-US" sz="2000" b="1" dirty="0">
                <a:solidFill>
                  <a:srgbClr val="FF0000"/>
                </a:solidFill>
                <a:cs typeface="+mn-ea"/>
                <a:sym typeface="+mn-lt"/>
              </a:rPr>
              <a:t>平台优势：</a:t>
            </a:r>
            <a:r>
              <a:rPr lang="zh-CN" altLang="en-US" sz="2000" dirty="0">
                <a:solidFill>
                  <a:schemeClr val="tx1"/>
                </a:solidFill>
                <a:cs typeface="+mn-ea"/>
                <a:sym typeface="+mn-lt"/>
              </a:rPr>
              <a:t>中国海洋大学计算机科学与技术学科以</a:t>
            </a:r>
            <a:r>
              <a:rPr lang="zh-CN" altLang="en-US" sz="2000" dirty="0">
                <a:solidFill>
                  <a:srgbClr val="FF0000"/>
                </a:solidFill>
                <a:cs typeface="+mn-ea"/>
                <a:sym typeface="+mn-lt"/>
              </a:rPr>
              <a:t>青岛海洋科学与技术国家实验室</a:t>
            </a:r>
            <a:r>
              <a:rPr lang="zh-CN" altLang="en-US" sz="2000" dirty="0">
                <a:solidFill>
                  <a:schemeClr val="tx1"/>
                </a:solidFill>
                <a:cs typeface="+mn-ea"/>
                <a:sym typeface="+mn-lt"/>
              </a:rPr>
              <a:t>、</a:t>
            </a:r>
            <a:r>
              <a:rPr lang="zh-CN" altLang="en-US" sz="2000" dirty="0">
                <a:solidFill>
                  <a:srgbClr val="FF0000"/>
                </a:solidFill>
                <a:cs typeface="+mn-ea"/>
                <a:sym typeface="+mn-lt"/>
              </a:rPr>
              <a:t>青岛海洋科学研究协同创新中心</a:t>
            </a:r>
            <a:r>
              <a:rPr lang="zh-CN" altLang="en-US" sz="2000" dirty="0">
                <a:solidFill>
                  <a:schemeClr val="tx1"/>
                </a:solidFill>
                <a:cs typeface="+mn-ea"/>
                <a:sym typeface="+mn-lt"/>
              </a:rPr>
              <a:t>、</a:t>
            </a:r>
            <a:r>
              <a:rPr lang="zh-CN" altLang="en-US" sz="2000" dirty="0">
                <a:solidFill>
                  <a:srgbClr val="FF0000"/>
                </a:solidFill>
                <a:cs typeface="+mn-ea"/>
                <a:sym typeface="+mn-lt"/>
              </a:rPr>
              <a:t>教育部海洋信息技术工程研究中心</a:t>
            </a:r>
            <a:r>
              <a:rPr lang="zh-CN" altLang="en-US" sz="2000" dirty="0">
                <a:solidFill>
                  <a:schemeClr val="tx1"/>
                </a:solidFill>
                <a:cs typeface="+mn-ea"/>
                <a:sym typeface="+mn-lt"/>
              </a:rPr>
              <a:t>、</a:t>
            </a:r>
            <a:r>
              <a:rPr lang="zh-CN" altLang="en-US" sz="2000" dirty="0">
                <a:solidFill>
                  <a:srgbClr val="FF0000"/>
                </a:solidFill>
                <a:cs typeface="+mn-ea"/>
                <a:sym typeface="+mn-lt"/>
              </a:rPr>
              <a:t>海尔数字化家电国家重点实验室</a:t>
            </a:r>
            <a:r>
              <a:rPr lang="zh-CN" altLang="en-US" sz="2000" dirty="0">
                <a:solidFill>
                  <a:schemeClr val="tx1"/>
                </a:solidFill>
                <a:cs typeface="+mn-ea"/>
                <a:sym typeface="+mn-lt"/>
              </a:rPr>
              <a:t>为支撑平台</a:t>
            </a:r>
          </a:p>
        </p:txBody>
      </p:sp>
      <p:sp>
        <p:nvSpPr>
          <p:cNvPr id="30" name="标题 1"/>
          <p:cNvSpPr txBox="1"/>
          <p:nvPr/>
        </p:nvSpPr>
        <p:spPr>
          <a:xfrm>
            <a:off x="6621780" y="2743200"/>
            <a:ext cx="4939030" cy="1789430"/>
          </a:xfrm>
          <a:prstGeom prst="rect">
            <a:avLst/>
          </a:prstGeom>
          <a:noFill/>
          <a:ln w="12700" cmpd="sng">
            <a:solidFill>
              <a:srgbClr val="FF0000"/>
            </a:solidFill>
            <a:prstDash val="sysDot"/>
          </a:ln>
          <a:extLst>
            <a:ext uri="{909E8E84-426E-40DD-AFC4-6F175D3DCCD1}">
              <a14:hiddenFill xmlns:a14="http://schemas.microsoft.com/office/drawing/2010/main">
                <a:solidFill>
                  <a:srgbClr val="FFFFFF"/>
                </a:solidFill>
              </a14:hiddenFill>
            </a:ext>
          </a:extLst>
        </p:spPr>
        <p:txBody>
          <a:bodyPr vert="horz" wrap="square" lIns="66990" tIns="33496" rIns="66990" bIns="33496"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a:lnSpc>
                <a:spcPct val="140000"/>
              </a:lnSpc>
              <a:spcBef>
                <a:spcPts val="0"/>
              </a:spcBef>
            </a:pPr>
            <a:r>
              <a:rPr b="1" kern="0" dirty="0">
                <a:solidFill>
                  <a:srgbClr val="FF0000"/>
                </a:solidFill>
                <a:latin typeface="+mn-lt"/>
                <a:ea typeface="+mn-ea"/>
                <a:cs typeface="+mn-ea"/>
                <a:sym typeface="+mn-lt"/>
              </a:rPr>
              <a:t>人才优势：</a:t>
            </a:r>
            <a:r>
              <a:rPr kern="0" dirty="0">
                <a:latin typeface="+mn-lt"/>
                <a:ea typeface="+mn-ea"/>
                <a:cs typeface="+mn-ea"/>
                <a:sym typeface="+mn-lt"/>
              </a:rPr>
              <a:t> 以教育部 </a:t>
            </a:r>
            <a:r>
              <a:rPr kern="0" dirty="0">
                <a:solidFill>
                  <a:srgbClr val="FF0000"/>
                </a:solidFill>
                <a:latin typeface="+mn-lt"/>
                <a:ea typeface="+mn-ea"/>
                <a:cs typeface="+mn-ea"/>
                <a:sym typeface="+mn-lt"/>
              </a:rPr>
              <a:t>“长江学者”、国家杰青获得者</a:t>
            </a:r>
            <a:r>
              <a:rPr kern="0" dirty="0">
                <a:latin typeface="+mn-lt"/>
                <a:ea typeface="+mn-ea"/>
                <a:cs typeface="+mn-ea"/>
                <a:sym typeface="+mn-lt"/>
              </a:rPr>
              <a:t>及</a:t>
            </a:r>
            <a:r>
              <a:rPr kern="0" dirty="0">
                <a:solidFill>
                  <a:srgbClr val="FF0000"/>
                </a:solidFill>
                <a:latin typeface="+mn-lt"/>
                <a:ea typeface="+mn-ea"/>
                <a:cs typeface="+mn-ea"/>
                <a:sym typeface="+mn-lt"/>
              </a:rPr>
              <a:t>教育部跨世纪优秀人才</a:t>
            </a:r>
            <a:r>
              <a:rPr kern="0" dirty="0">
                <a:latin typeface="+mn-lt"/>
                <a:ea typeface="+mn-ea"/>
                <a:cs typeface="+mn-ea"/>
                <a:sym typeface="+mn-lt"/>
              </a:rPr>
              <a:t>为核心成员，打造智能信息系统和海洋大数据两支有国际竞争力的核心团队</a:t>
            </a:r>
          </a:p>
        </p:txBody>
      </p:sp>
      <p:sp>
        <p:nvSpPr>
          <p:cNvPr id="2" name="文本框 1"/>
          <p:cNvSpPr txBox="1"/>
          <p:nvPr/>
        </p:nvSpPr>
        <p:spPr>
          <a:xfrm>
            <a:off x="1018540" y="5229225"/>
            <a:ext cx="5603240" cy="1322070"/>
          </a:xfrm>
          <a:prstGeom prst="rect">
            <a:avLst/>
          </a:prstGeom>
          <a:noFill/>
          <a:ln w="12700" cmpd="sng">
            <a:solidFill>
              <a:srgbClr val="FF0000"/>
            </a:solidFill>
            <a:prstDash val="sysDot"/>
          </a:ln>
        </p:spPr>
        <p:txBody>
          <a:bodyPr wrap="square" rtlCol="0">
            <a:spAutoFit/>
          </a:bodyPr>
          <a:lstStyle/>
          <a:p>
            <a:r>
              <a:rPr lang="zh-CN" altLang="en-US" sz="2000" b="1">
                <a:solidFill>
                  <a:srgbClr val="FF0000"/>
                </a:solidFill>
                <a:cs typeface="+mn-lt"/>
              </a:rPr>
              <a:t>技术优势：</a:t>
            </a:r>
            <a:r>
              <a:rPr lang="zh-CN" altLang="en-US" sz="2000">
                <a:cs typeface="+mn-lt"/>
              </a:rPr>
              <a:t> 学科拥有</a:t>
            </a:r>
            <a:r>
              <a:rPr lang="zh-CN" altLang="en-US" sz="2000">
                <a:solidFill>
                  <a:srgbClr val="FF0000"/>
                </a:solidFill>
                <a:cs typeface="+mn-lt"/>
              </a:rPr>
              <a:t>海洋卫星地面接收站</a:t>
            </a:r>
            <a:r>
              <a:rPr lang="zh-CN" altLang="en-US" sz="2000">
                <a:cs typeface="+mn-lt"/>
              </a:rPr>
              <a:t>、</a:t>
            </a:r>
            <a:r>
              <a:rPr lang="zh-CN" altLang="en-US" sz="2000">
                <a:solidFill>
                  <a:srgbClr val="FF0000"/>
                </a:solidFill>
                <a:cs typeface="+mn-lt"/>
              </a:rPr>
              <a:t>无人机、水下机器人等观测平台和设备</a:t>
            </a:r>
            <a:r>
              <a:rPr lang="zh-CN" altLang="en-US" sz="2000">
                <a:cs typeface="+mn-lt"/>
              </a:rPr>
              <a:t>，</a:t>
            </a:r>
            <a:r>
              <a:rPr lang="zh-CN" altLang="en-US" sz="2000">
                <a:solidFill>
                  <a:srgbClr val="FF0000"/>
                </a:solidFill>
                <a:cs typeface="+mn-lt"/>
              </a:rPr>
              <a:t>多通道数字海洋系统可视化展示平台</a:t>
            </a:r>
            <a:r>
              <a:rPr lang="zh-CN" altLang="en-US" sz="2000">
                <a:cs typeface="+mn-lt"/>
              </a:rPr>
              <a:t>，促进了我校计算机学科的发展。</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0-#ppt_w/2"/>
                                          </p:val>
                                        </p:tav>
                                        <p:tav tm="100000">
                                          <p:val>
                                            <p:strVal val="#ppt_x"/>
                                          </p:val>
                                        </p:tav>
                                      </p:tavLst>
                                    </p:anim>
                                    <p:anim calcmode="lin" valueType="num">
                                      <p:cBhvr additive="base">
                                        <p:cTn id="1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bldLvl="0" animBg="1"/>
      <p:bldP spid="30" grpId="0" bldLvl="0" animBg="1"/>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20" name="图片 19"/>
          <p:cNvPicPr>
            <a:picLocks noChangeAspect="1"/>
          </p:cNvPicPr>
          <p:nvPr/>
        </p:nvPicPr>
        <p:blipFill>
          <a:blip r:embed="rId5" cstate="email"/>
          <a:stretch>
            <a:fillRect/>
          </a:stretch>
        </p:blipFill>
        <p:spPr>
          <a:xfrm rot="6763692">
            <a:off x="1401289" y="2118719"/>
            <a:ext cx="2014793" cy="2550728"/>
          </a:xfrm>
          <a:prstGeom prst="rect">
            <a:avLst/>
          </a:prstGeom>
        </p:spPr>
      </p:pic>
      <p:pic>
        <p:nvPicPr>
          <p:cNvPr id="24" name="图片 23"/>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saturation sat="400000"/>
                    </a14:imgEffect>
                  </a14:imgLayer>
                </a14:imgProps>
              </a:ext>
              <a:ext uri="{28A0092B-C50C-407E-A947-70E740481C1C}">
                <a14:useLocalDpi xmlns:a14="http://schemas.microsoft.com/office/drawing/2010/main" val="0"/>
              </a:ext>
            </a:extLst>
          </a:blip>
          <a:srcRect t="50000" b="7957"/>
          <a:stretch>
            <a:fillRect/>
          </a:stretch>
        </p:blipFill>
        <p:spPr>
          <a:xfrm>
            <a:off x="-358354" y="4179690"/>
            <a:ext cx="5080000" cy="2664494"/>
          </a:xfrm>
          <a:prstGeom prst="rect">
            <a:avLst/>
          </a:prstGeom>
        </p:spPr>
      </p:pic>
      <p:sp>
        <p:nvSpPr>
          <p:cNvPr id="26" name="矩形 25"/>
          <p:cNvSpPr/>
          <p:nvPr/>
        </p:nvSpPr>
        <p:spPr>
          <a:xfrm>
            <a:off x="635102" y="1529958"/>
            <a:ext cx="3877986" cy="1200329"/>
          </a:xfrm>
          <a:prstGeom prst="rect">
            <a:avLst/>
          </a:prstGeom>
        </p:spPr>
        <p:txBody>
          <a:bodyPr wrap="none">
            <a:spAutoFit/>
          </a:bodyPr>
          <a:lstStyle/>
          <a:p>
            <a:pPr algn="ctr"/>
            <a:r>
              <a:rPr lang="zh-CN" altLang="en-US" sz="7200" dirty="0">
                <a:solidFill>
                  <a:srgbClr val="FF0101"/>
                </a:solidFill>
                <a:effectLst>
                  <a:outerShdw blurRad="38100" dist="38100" dir="2700000" algn="tl">
                    <a:srgbClr val="000000">
                      <a:alpha val="43137"/>
                    </a:srgbClr>
                  </a:outerShdw>
                </a:effectLst>
                <a:latin typeface="汉仪尚巍手书W" panose="00020600040101010101" pitchFamily="18" charset="-122"/>
                <a:ea typeface="汉仪尚巍手书W" panose="00020600040101010101" pitchFamily="18" charset="-122"/>
                <a:cs typeface="方正苏新诗柳楷简体-yolan" panose="02000000000000000000" pitchFamily="2" charset="-122"/>
                <a:sym typeface="+mn-lt"/>
              </a:rPr>
              <a:t>第五部分</a:t>
            </a:r>
          </a:p>
        </p:txBody>
      </p:sp>
      <p:pic>
        <p:nvPicPr>
          <p:cNvPr id="27" name="图片 26"/>
          <p:cNvPicPr>
            <a:picLocks noChangeAspect="1"/>
          </p:cNvPicPr>
          <p:nvPr/>
        </p:nvPicPr>
        <p:blipFill rotWithShape="1">
          <a:blip r:embed="rId8">
            <a:extLst>
              <a:ext uri="{28A0092B-C50C-407E-A947-70E740481C1C}">
                <a14:useLocalDpi xmlns:a14="http://schemas.microsoft.com/office/drawing/2010/main" val="0"/>
              </a:ext>
            </a:extLst>
          </a:blip>
          <a:srcRect t="53329"/>
          <a:stretch>
            <a:fillRect/>
          </a:stretch>
        </p:blipFill>
        <p:spPr>
          <a:xfrm>
            <a:off x="0" y="5163219"/>
            <a:ext cx="12192000" cy="1714500"/>
          </a:xfrm>
          <a:prstGeom prst="rect">
            <a:avLst/>
          </a:prstGeom>
        </p:spPr>
      </p:pic>
      <p:pic>
        <p:nvPicPr>
          <p:cNvPr id="32" name="图片 31" descr="图片包含 矢量图形&#10;&#10;描述已自动生成"/>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141" y="1197463"/>
            <a:ext cx="1934642" cy="1545368"/>
          </a:xfrm>
          <a:prstGeom prst="rect">
            <a:avLst/>
          </a:prstGeom>
          <a:effectLst>
            <a:outerShdw blurRad="50800" dist="38100" dir="2700000" algn="tl" rotWithShape="0">
              <a:prstClr val="black">
                <a:alpha val="40000"/>
              </a:prstClr>
            </a:outerShdw>
          </a:effectLst>
        </p:spPr>
      </p:pic>
      <p:sp>
        <p:nvSpPr>
          <p:cNvPr id="28" name="PA-102227"/>
          <p:cNvSpPr txBox="1"/>
          <p:nvPr>
            <p:custDataLst>
              <p:tags r:id="rId1"/>
            </p:custDataLst>
          </p:nvPr>
        </p:nvSpPr>
        <p:spPr>
          <a:xfrm>
            <a:off x="5051697" y="2990541"/>
            <a:ext cx="5827236" cy="1446550"/>
          </a:xfrm>
          <a:prstGeom prst="rect">
            <a:avLst/>
          </a:prstGeom>
          <a:noFill/>
        </p:spPr>
        <p:txBody>
          <a:bodyPr wrap="none" rtlCol="0">
            <a:spAutoFit/>
          </a:bodyPr>
          <a:lstStyle/>
          <a:p>
            <a:pPr algn="ctr" defTabSz="914400">
              <a:defRPr/>
            </a:pPr>
            <a:r>
              <a:rPr lang="zh-CN" altLang="en-US" sz="8800" dirty="0">
                <a:effectLst>
                  <a:outerShdw blurRad="38100" dist="38100" dir="2700000" algn="tl">
                    <a:srgbClr val="000000">
                      <a:alpha val="43137"/>
                    </a:srgbClr>
                  </a:outerShdw>
                </a:effectLst>
                <a:latin typeface="禹卫书法行书简体" panose="02000603000000000000" pitchFamily="2" charset="-122"/>
                <a:ea typeface="禹卫书法行书简体" panose="02000603000000000000" pitchFamily="2" charset="-122"/>
                <a:cs typeface="+mn-ea"/>
                <a:sym typeface="+mn-lt"/>
              </a:rPr>
              <a:t>近年新闻展</a:t>
            </a:r>
          </a:p>
        </p:txBody>
      </p:sp>
    </p:spTree>
    <p:extLst>
      <p:ext uri="{BB962C8B-B14F-4D97-AF65-F5344CB8AC3E}">
        <p14:creationId xmlns:p14="http://schemas.microsoft.com/office/powerpoint/2010/main" val="117043518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 calcmode="lin" valueType="num">
                                      <p:cBhvr>
                                        <p:cTn id="10" dur="500" fill="hold"/>
                                        <p:tgtEl>
                                          <p:spTgt spid="26"/>
                                        </p:tgtEl>
                                        <p:attrNameLst>
                                          <p:attrName>ppt_w</p:attrName>
                                        </p:attrNameLst>
                                      </p:cBhvr>
                                      <p:tavLst>
                                        <p:tav tm="0">
                                          <p:val>
                                            <p:fltVal val="0"/>
                                          </p:val>
                                        </p:tav>
                                        <p:tav tm="100000">
                                          <p:val>
                                            <p:strVal val="#ppt_w"/>
                                          </p:val>
                                        </p:tav>
                                      </p:tavLst>
                                    </p:anim>
                                    <p:anim calcmode="lin" valueType="num">
                                      <p:cBhvr>
                                        <p:cTn id="11" dur="500" fill="hold"/>
                                        <p:tgtEl>
                                          <p:spTgt spid="26"/>
                                        </p:tgtEl>
                                        <p:attrNameLst>
                                          <p:attrName>ppt_h</p:attrName>
                                        </p:attrNameLst>
                                      </p:cBhvr>
                                      <p:tavLst>
                                        <p:tav tm="0">
                                          <p:val>
                                            <p:fltVal val="0"/>
                                          </p:val>
                                        </p:tav>
                                        <p:tav tm="100000">
                                          <p:val>
                                            <p:strVal val="#ppt_h"/>
                                          </p:val>
                                        </p:tav>
                                      </p:tavLst>
                                    </p:anim>
                                    <p:animEffect transition="in" filter="fade">
                                      <p:cBhvr>
                                        <p:cTn id="12" dur="500"/>
                                        <p:tgtEl>
                                          <p:spTgt spid="26"/>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anim calcmode="lin" valueType="num">
                                      <p:cBhvr>
                                        <p:cTn id="17" dur="1000" fill="hold"/>
                                        <p:tgtEl>
                                          <p:spTgt spid="32"/>
                                        </p:tgtEl>
                                        <p:attrNameLst>
                                          <p:attrName>ppt_x</p:attrName>
                                        </p:attrNameLst>
                                      </p:cBhvr>
                                      <p:tavLst>
                                        <p:tav tm="0">
                                          <p:val>
                                            <p:strVal val="#ppt_x"/>
                                          </p:val>
                                        </p:tav>
                                        <p:tav tm="100000">
                                          <p:val>
                                            <p:strVal val="#ppt_x"/>
                                          </p:val>
                                        </p:tav>
                                      </p:tavLst>
                                    </p:anim>
                                    <p:anim calcmode="lin" valueType="num">
                                      <p:cBhvr>
                                        <p:cTn id="18" dur="1000" fill="hold"/>
                                        <p:tgtEl>
                                          <p:spTgt spid="32"/>
                                        </p:tgtEl>
                                        <p:attrNameLst>
                                          <p:attrName>ppt_y</p:attrName>
                                        </p:attrNameLst>
                                      </p:cBhvr>
                                      <p:tavLst>
                                        <p:tav tm="0">
                                          <p:val>
                                            <p:strVal val="#ppt_y+.1"/>
                                          </p:val>
                                        </p:tav>
                                        <p:tav tm="100000">
                                          <p:val>
                                            <p:strVal val="#ppt_y"/>
                                          </p:val>
                                        </p:tav>
                                      </p:tavLst>
                                    </p:anim>
                                  </p:childTnLst>
                                </p:cTn>
                              </p:par>
                              <p:par>
                                <p:cTn id="19" presetID="12" presetClass="entr" presetSubtype="1"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p:tgtEl>
                                          <p:spTgt spid="28"/>
                                        </p:tgtEl>
                                        <p:attrNameLst>
                                          <p:attrName>ppt_y</p:attrName>
                                        </p:attrNameLst>
                                      </p:cBhvr>
                                      <p:tavLst>
                                        <p:tav tm="0">
                                          <p:val>
                                            <p:strVal val="#ppt_y-#ppt_h*1.125000"/>
                                          </p:val>
                                        </p:tav>
                                        <p:tav tm="100000">
                                          <p:val>
                                            <p:strVal val="#ppt_y"/>
                                          </p:val>
                                        </p:tav>
                                      </p:tavLst>
                                    </p:anim>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54606" t="58368"/>
          <a:stretch>
            <a:fillRect/>
          </a:stretch>
        </p:blipFill>
        <p:spPr>
          <a:xfrm>
            <a:off x="982981" y="4504698"/>
            <a:ext cx="4147153" cy="214135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7" y="5825819"/>
            <a:ext cx="10058400" cy="1018846"/>
          </a:xfrm>
          <a:prstGeom prst="rect">
            <a:avLst/>
          </a:prstGeom>
        </p:spPr>
      </p:pic>
      <p:cxnSp>
        <p:nvCxnSpPr>
          <p:cNvPr id="3" name="直接连接符 2"/>
          <p:cNvCxnSpPr/>
          <p:nvPr/>
        </p:nvCxnSpPr>
        <p:spPr>
          <a:xfrm>
            <a:off x="5387975" y="681355"/>
            <a:ext cx="0" cy="4843145"/>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270885" y="3333115"/>
            <a:ext cx="1241425" cy="486410"/>
            <a:chOff x="5313364" y="3036094"/>
            <a:chExt cx="1404938" cy="723900"/>
          </a:xfrm>
          <a:solidFill>
            <a:srgbClr val="E09C42"/>
          </a:solidFill>
          <a:effectLst/>
        </p:grpSpPr>
        <p:sp>
          <p:nvSpPr>
            <p:cNvPr id="11" name="Freeform 6"/>
            <p:cNvSpPr/>
            <p:nvPr/>
          </p:nvSpPr>
          <p:spPr bwMode="auto">
            <a:xfrm>
              <a:off x="5313364" y="3036094"/>
              <a:ext cx="1368425" cy="604838"/>
            </a:xfrm>
            <a:custGeom>
              <a:avLst/>
              <a:gdLst>
                <a:gd name="T0" fmla="*/ 6050 w 17536"/>
                <a:gd name="T1" fmla="*/ 6361 h 7733"/>
                <a:gd name="T2" fmla="*/ 6202 w 17536"/>
                <a:gd name="T3" fmla="*/ 6963 h 7733"/>
                <a:gd name="T4" fmla="*/ 5145 w 17536"/>
                <a:gd name="T5" fmla="*/ 6275 h 7733"/>
                <a:gd name="T6" fmla="*/ 2026 w 17536"/>
                <a:gd name="T7" fmla="*/ 5597 h 7733"/>
                <a:gd name="T8" fmla="*/ 1725 w 17536"/>
                <a:gd name="T9" fmla="*/ 6381 h 7733"/>
                <a:gd name="T10" fmla="*/ 2809 w 17536"/>
                <a:gd name="T11" fmla="*/ 6972 h 7733"/>
                <a:gd name="T12" fmla="*/ 2625 w 17536"/>
                <a:gd name="T13" fmla="*/ 7326 h 7733"/>
                <a:gd name="T14" fmla="*/ 425 w 17536"/>
                <a:gd name="T15" fmla="*/ 5631 h 7733"/>
                <a:gd name="T16" fmla="*/ 181 w 17536"/>
                <a:gd name="T17" fmla="*/ 4463 h 7733"/>
                <a:gd name="T18" fmla="*/ 1979 w 17536"/>
                <a:gd name="T19" fmla="*/ 4314 h 7733"/>
                <a:gd name="T20" fmla="*/ 3852 w 17536"/>
                <a:gd name="T21" fmla="*/ 2936 h 7733"/>
                <a:gd name="T22" fmla="*/ 3149 w 17536"/>
                <a:gd name="T23" fmla="*/ 2871 h 7733"/>
                <a:gd name="T24" fmla="*/ 3215 w 17536"/>
                <a:gd name="T25" fmla="*/ 3943 h 7733"/>
                <a:gd name="T26" fmla="*/ 1894 w 17536"/>
                <a:gd name="T27" fmla="*/ 2952 h 7733"/>
                <a:gd name="T28" fmla="*/ 1932 w 17536"/>
                <a:gd name="T29" fmla="*/ 2691 h 7733"/>
                <a:gd name="T30" fmla="*/ 3012 w 17536"/>
                <a:gd name="T31" fmla="*/ 1124 h 7733"/>
                <a:gd name="T32" fmla="*/ 4395 w 17536"/>
                <a:gd name="T33" fmla="*/ 871 h 7733"/>
                <a:gd name="T34" fmla="*/ 6635 w 17536"/>
                <a:gd name="T35" fmla="*/ 268 h 7733"/>
                <a:gd name="T36" fmla="*/ 8147 w 17536"/>
                <a:gd name="T37" fmla="*/ 482 h 7733"/>
                <a:gd name="T38" fmla="*/ 8536 w 17536"/>
                <a:gd name="T39" fmla="*/ 1996 h 7733"/>
                <a:gd name="T40" fmla="*/ 7459 w 17536"/>
                <a:gd name="T41" fmla="*/ 2070 h 7733"/>
                <a:gd name="T42" fmla="*/ 7665 w 17536"/>
                <a:gd name="T43" fmla="*/ 1090 h 7733"/>
                <a:gd name="T44" fmla="*/ 7846 w 17536"/>
                <a:gd name="T45" fmla="*/ 2582 h 7733"/>
                <a:gd name="T46" fmla="*/ 10037 w 17536"/>
                <a:gd name="T47" fmla="*/ 1149 h 7733"/>
                <a:gd name="T48" fmla="*/ 11482 w 17536"/>
                <a:gd name="T49" fmla="*/ 2507 h 7733"/>
                <a:gd name="T50" fmla="*/ 12299 w 17536"/>
                <a:gd name="T51" fmla="*/ 2674 h 7733"/>
                <a:gd name="T52" fmla="*/ 11703 w 17536"/>
                <a:gd name="T53" fmla="*/ 4166 h 7733"/>
                <a:gd name="T54" fmla="*/ 11153 w 17536"/>
                <a:gd name="T55" fmla="*/ 4143 h 7733"/>
                <a:gd name="T56" fmla="*/ 11158 w 17536"/>
                <a:gd name="T57" fmla="*/ 3229 h 7733"/>
                <a:gd name="T58" fmla="*/ 11784 w 17536"/>
                <a:gd name="T59" fmla="*/ 3717 h 7733"/>
                <a:gd name="T60" fmla="*/ 11980 w 17536"/>
                <a:gd name="T61" fmla="*/ 3130 h 7733"/>
                <a:gd name="T62" fmla="*/ 10708 w 17536"/>
                <a:gd name="T63" fmla="*/ 4447 h 7733"/>
                <a:gd name="T64" fmla="*/ 13120 w 17536"/>
                <a:gd name="T65" fmla="*/ 4172 h 7733"/>
                <a:gd name="T66" fmla="*/ 17098 w 17536"/>
                <a:gd name="T67" fmla="*/ 4714 h 7733"/>
                <a:gd name="T68" fmla="*/ 16618 w 17536"/>
                <a:gd name="T69" fmla="*/ 4710 h 7733"/>
                <a:gd name="T70" fmla="*/ 11570 w 17536"/>
                <a:gd name="T71" fmla="*/ 5714 h 7733"/>
                <a:gd name="T72" fmla="*/ 9466 w 17536"/>
                <a:gd name="T73" fmla="*/ 3581 h 7733"/>
                <a:gd name="T74" fmla="*/ 7081 w 17536"/>
                <a:gd name="T75" fmla="*/ 2553 h 7733"/>
                <a:gd name="T76" fmla="*/ 5240 w 17536"/>
                <a:gd name="T77" fmla="*/ 2674 h 7733"/>
                <a:gd name="T78" fmla="*/ 3937 w 17536"/>
                <a:gd name="T79" fmla="*/ 4594 h 7733"/>
                <a:gd name="T80" fmla="*/ 5324 w 17536"/>
                <a:gd name="T81" fmla="*/ 5512 h 7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536" h="7733">
                  <a:moveTo>
                    <a:pt x="5579" y="5690"/>
                  </a:moveTo>
                  <a:cubicBezTo>
                    <a:pt x="5736" y="5914"/>
                    <a:pt x="5893" y="6137"/>
                    <a:pt x="6050" y="6361"/>
                  </a:cubicBezTo>
                  <a:cubicBezTo>
                    <a:pt x="6652" y="6768"/>
                    <a:pt x="7255" y="7175"/>
                    <a:pt x="7857" y="7583"/>
                  </a:cubicBezTo>
                  <a:cubicBezTo>
                    <a:pt x="7306" y="7414"/>
                    <a:pt x="6737" y="7223"/>
                    <a:pt x="6202" y="6963"/>
                  </a:cubicBezTo>
                  <a:cubicBezTo>
                    <a:pt x="5821" y="6777"/>
                    <a:pt x="5485" y="6497"/>
                    <a:pt x="5128" y="6260"/>
                  </a:cubicBezTo>
                  <a:cubicBezTo>
                    <a:pt x="5128" y="6260"/>
                    <a:pt x="5145" y="6275"/>
                    <a:pt x="5145" y="6275"/>
                  </a:cubicBezTo>
                  <a:cubicBezTo>
                    <a:pt x="4553" y="5464"/>
                    <a:pt x="3130" y="5043"/>
                    <a:pt x="2224" y="5417"/>
                  </a:cubicBezTo>
                  <a:cubicBezTo>
                    <a:pt x="2146" y="5449"/>
                    <a:pt x="2091" y="5536"/>
                    <a:pt x="2026" y="5597"/>
                  </a:cubicBezTo>
                  <a:cubicBezTo>
                    <a:pt x="2026" y="5597"/>
                    <a:pt x="2042" y="5582"/>
                    <a:pt x="2042" y="5582"/>
                  </a:cubicBezTo>
                  <a:cubicBezTo>
                    <a:pt x="1698" y="5827"/>
                    <a:pt x="1653" y="5939"/>
                    <a:pt x="1725" y="6381"/>
                  </a:cubicBezTo>
                  <a:cubicBezTo>
                    <a:pt x="1946" y="5912"/>
                    <a:pt x="2230" y="5766"/>
                    <a:pt x="2593" y="5934"/>
                  </a:cubicBezTo>
                  <a:cubicBezTo>
                    <a:pt x="2953" y="6100"/>
                    <a:pt x="3045" y="6540"/>
                    <a:pt x="2809" y="6972"/>
                  </a:cubicBezTo>
                  <a:cubicBezTo>
                    <a:pt x="2741" y="7095"/>
                    <a:pt x="2675" y="7219"/>
                    <a:pt x="2609" y="7342"/>
                  </a:cubicBezTo>
                  <a:cubicBezTo>
                    <a:pt x="2609" y="7342"/>
                    <a:pt x="2625" y="7326"/>
                    <a:pt x="2625" y="7326"/>
                  </a:cubicBezTo>
                  <a:cubicBezTo>
                    <a:pt x="1952" y="7733"/>
                    <a:pt x="1308" y="7656"/>
                    <a:pt x="708" y="7181"/>
                  </a:cubicBezTo>
                  <a:cubicBezTo>
                    <a:pt x="167" y="6753"/>
                    <a:pt x="273" y="6198"/>
                    <a:pt x="425" y="5631"/>
                  </a:cubicBezTo>
                  <a:cubicBezTo>
                    <a:pt x="451" y="5536"/>
                    <a:pt x="396" y="5391"/>
                    <a:pt x="331" y="5306"/>
                  </a:cubicBezTo>
                  <a:cubicBezTo>
                    <a:pt x="133" y="5045"/>
                    <a:pt x="0" y="4781"/>
                    <a:pt x="181" y="4463"/>
                  </a:cubicBezTo>
                  <a:cubicBezTo>
                    <a:pt x="376" y="4121"/>
                    <a:pt x="691" y="3947"/>
                    <a:pt x="1070" y="4010"/>
                  </a:cubicBezTo>
                  <a:cubicBezTo>
                    <a:pt x="1382" y="4061"/>
                    <a:pt x="1684" y="4191"/>
                    <a:pt x="1979" y="4314"/>
                  </a:cubicBezTo>
                  <a:cubicBezTo>
                    <a:pt x="2537" y="4548"/>
                    <a:pt x="3060" y="4453"/>
                    <a:pt x="3539" y="4136"/>
                  </a:cubicBezTo>
                  <a:cubicBezTo>
                    <a:pt x="3938" y="3872"/>
                    <a:pt x="4069" y="3283"/>
                    <a:pt x="3852" y="2936"/>
                  </a:cubicBezTo>
                  <a:cubicBezTo>
                    <a:pt x="3650" y="2614"/>
                    <a:pt x="3274" y="2549"/>
                    <a:pt x="2830" y="2763"/>
                  </a:cubicBezTo>
                  <a:cubicBezTo>
                    <a:pt x="2942" y="2798"/>
                    <a:pt x="3075" y="2803"/>
                    <a:pt x="3149" y="2871"/>
                  </a:cubicBezTo>
                  <a:cubicBezTo>
                    <a:pt x="3315" y="3025"/>
                    <a:pt x="3559" y="3204"/>
                    <a:pt x="3571" y="3386"/>
                  </a:cubicBezTo>
                  <a:cubicBezTo>
                    <a:pt x="3582" y="3567"/>
                    <a:pt x="3388" y="3817"/>
                    <a:pt x="3215" y="3943"/>
                  </a:cubicBezTo>
                  <a:cubicBezTo>
                    <a:pt x="2873" y="4196"/>
                    <a:pt x="2475" y="4179"/>
                    <a:pt x="2137" y="3917"/>
                  </a:cubicBezTo>
                  <a:cubicBezTo>
                    <a:pt x="1821" y="3673"/>
                    <a:pt x="1781" y="3325"/>
                    <a:pt x="1894" y="2952"/>
                  </a:cubicBezTo>
                  <a:cubicBezTo>
                    <a:pt x="1921" y="2862"/>
                    <a:pt x="1928" y="2766"/>
                    <a:pt x="1944" y="2672"/>
                  </a:cubicBezTo>
                  <a:cubicBezTo>
                    <a:pt x="1944" y="2672"/>
                    <a:pt x="1932" y="2691"/>
                    <a:pt x="1932" y="2691"/>
                  </a:cubicBezTo>
                  <a:cubicBezTo>
                    <a:pt x="2150" y="2523"/>
                    <a:pt x="2434" y="2397"/>
                    <a:pt x="2573" y="2179"/>
                  </a:cubicBezTo>
                  <a:cubicBezTo>
                    <a:pt x="2774" y="1862"/>
                    <a:pt x="2871" y="1479"/>
                    <a:pt x="3012" y="1124"/>
                  </a:cubicBezTo>
                  <a:cubicBezTo>
                    <a:pt x="3012" y="1124"/>
                    <a:pt x="2995" y="1139"/>
                    <a:pt x="2995" y="1139"/>
                  </a:cubicBezTo>
                  <a:cubicBezTo>
                    <a:pt x="3429" y="1056"/>
                    <a:pt x="3863" y="972"/>
                    <a:pt x="4395" y="871"/>
                  </a:cubicBezTo>
                  <a:cubicBezTo>
                    <a:pt x="4710" y="263"/>
                    <a:pt x="4949" y="0"/>
                    <a:pt x="5482" y="2"/>
                  </a:cubicBezTo>
                  <a:cubicBezTo>
                    <a:pt x="5868" y="3"/>
                    <a:pt x="6264" y="135"/>
                    <a:pt x="6635" y="268"/>
                  </a:cubicBezTo>
                  <a:cubicBezTo>
                    <a:pt x="6914" y="367"/>
                    <a:pt x="7130" y="541"/>
                    <a:pt x="7470" y="365"/>
                  </a:cubicBezTo>
                  <a:cubicBezTo>
                    <a:pt x="7635" y="279"/>
                    <a:pt x="7949" y="377"/>
                    <a:pt x="8147" y="482"/>
                  </a:cubicBezTo>
                  <a:cubicBezTo>
                    <a:pt x="8699" y="778"/>
                    <a:pt x="8790" y="1219"/>
                    <a:pt x="8521" y="2013"/>
                  </a:cubicBezTo>
                  <a:cubicBezTo>
                    <a:pt x="8521" y="2013"/>
                    <a:pt x="8536" y="1996"/>
                    <a:pt x="8536" y="1996"/>
                  </a:cubicBezTo>
                  <a:cubicBezTo>
                    <a:pt x="8478" y="2018"/>
                    <a:pt x="8421" y="2058"/>
                    <a:pt x="8362" y="2059"/>
                  </a:cubicBezTo>
                  <a:cubicBezTo>
                    <a:pt x="8061" y="2068"/>
                    <a:pt x="7760" y="2068"/>
                    <a:pt x="7459" y="2070"/>
                  </a:cubicBezTo>
                  <a:cubicBezTo>
                    <a:pt x="7501" y="1807"/>
                    <a:pt x="7541" y="1543"/>
                    <a:pt x="7585" y="1280"/>
                  </a:cubicBezTo>
                  <a:cubicBezTo>
                    <a:pt x="7592" y="1241"/>
                    <a:pt x="7616" y="1204"/>
                    <a:pt x="7665" y="1090"/>
                  </a:cubicBezTo>
                  <a:cubicBezTo>
                    <a:pt x="7236" y="1277"/>
                    <a:pt x="6967" y="1501"/>
                    <a:pt x="7001" y="1929"/>
                  </a:cubicBezTo>
                  <a:cubicBezTo>
                    <a:pt x="7030" y="2298"/>
                    <a:pt x="7414" y="2573"/>
                    <a:pt x="7846" y="2582"/>
                  </a:cubicBezTo>
                  <a:cubicBezTo>
                    <a:pt x="8458" y="2594"/>
                    <a:pt x="8921" y="2230"/>
                    <a:pt x="9078" y="1612"/>
                  </a:cubicBezTo>
                  <a:cubicBezTo>
                    <a:pt x="9251" y="927"/>
                    <a:pt x="9480" y="819"/>
                    <a:pt x="10037" y="1149"/>
                  </a:cubicBezTo>
                  <a:cubicBezTo>
                    <a:pt x="10112" y="1193"/>
                    <a:pt x="10212" y="1231"/>
                    <a:pt x="10294" y="1221"/>
                  </a:cubicBezTo>
                  <a:cubicBezTo>
                    <a:pt x="11416" y="1084"/>
                    <a:pt x="11787" y="1481"/>
                    <a:pt x="11482" y="2507"/>
                  </a:cubicBezTo>
                  <a:cubicBezTo>
                    <a:pt x="11761" y="2568"/>
                    <a:pt x="12039" y="2629"/>
                    <a:pt x="12317" y="2689"/>
                  </a:cubicBezTo>
                  <a:cubicBezTo>
                    <a:pt x="12317" y="2689"/>
                    <a:pt x="12299" y="2674"/>
                    <a:pt x="12299" y="2674"/>
                  </a:cubicBezTo>
                  <a:cubicBezTo>
                    <a:pt x="12335" y="2741"/>
                    <a:pt x="12368" y="2810"/>
                    <a:pt x="12408" y="2876"/>
                  </a:cubicBezTo>
                  <a:cubicBezTo>
                    <a:pt x="12796" y="3520"/>
                    <a:pt x="12452" y="4155"/>
                    <a:pt x="11703" y="4166"/>
                  </a:cubicBezTo>
                  <a:cubicBezTo>
                    <a:pt x="11513" y="4168"/>
                    <a:pt x="11324" y="4142"/>
                    <a:pt x="11134" y="4129"/>
                  </a:cubicBezTo>
                  <a:cubicBezTo>
                    <a:pt x="11134" y="4129"/>
                    <a:pt x="11153" y="4143"/>
                    <a:pt x="11153" y="4143"/>
                  </a:cubicBezTo>
                  <a:cubicBezTo>
                    <a:pt x="11073" y="4008"/>
                    <a:pt x="10924" y="3870"/>
                    <a:pt x="10931" y="3740"/>
                  </a:cubicBezTo>
                  <a:cubicBezTo>
                    <a:pt x="10940" y="3559"/>
                    <a:pt x="11023" y="3318"/>
                    <a:pt x="11158" y="3229"/>
                  </a:cubicBezTo>
                  <a:cubicBezTo>
                    <a:pt x="11261" y="3161"/>
                    <a:pt x="11517" y="3253"/>
                    <a:pt x="11660" y="3344"/>
                  </a:cubicBezTo>
                  <a:cubicBezTo>
                    <a:pt x="11746" y="3399"/>
                    <a:pt x="11746" y="3588"/>
                    <a:pt x="11784" y="3717"/>
                  </a:cubicBezTo>
                  <a:cubicBezTo>
                    <a:pt x="11837" y="3719"/>
                    <a:pt x="11890" y="3721"/>
                    <a:pt x="11943" y="3723"/>
                  </a:cubicBezTo>
                  <a:cubicBezTo>
                    <a:pt x="11960" y="3523"/>
                    <a:pt x="12059" y="3279"/>
                    <a:pt x="11980" y="3130"/>
                  </a:cubicBezTo>
                  <a:cubicBezTo>
                    <a:pt x="11712" y="2624"/>
                    <a:pt x="10832" y="2666"/>
                    <a:pt x="10555" y="3172"/>
                  </a:cubicBezTo>
                  <a:cubicBezTo>
                    <a:pt x="10360" y="3531"/>
                    <a:pt x="10423" y="4123"/>
                    <a:pt x="10708" y="4447"/>
                  </a:cubicBezTo>
                  <a:cubicBezTo>
                    <a:pt x="11031" y="4812"/>
                    <a:pt x="11431" y="4924"/>
                    <a:pt x="11887" y="4733"/>
                  </a:cubicBezTo>
                  <a:cubicBezTo>
                    <a:pt x="12303" y="4559"/>
                    <a:pt x="12712" y="4367"/>
                    <a:pt x="13120" y="4172"/>
                  </a:cubicBezTo>
                  <a:cubicBezTo>
                    <a:pt x="14058" y="3725"/>
                    <a:pt x="15014" y="3447"/>
                    <a:pt x="16046" y="3848"/>
                  </a:cubicBezTo>
                  <a:cubicBezTo>
                    <a:pt x="16396" y="4137"/>
                    <a:pt x="16747" y="4425"/>
                    <a:pt x="17098" y="4714"/>
                  </a:cubicBezTo>
                  <a:cubicBezTo>
                    <a:pt x="17244" y="4831"/>
                    <a:pt x="17390" y="4947"/>
                    <a:pt x="17536" y="5063"/>
                  </a:cubicBezTo>
                  <a:cubicBezTo>
                    <a:pt x="17205" y="5000"/>
                    <a:pt x="16891" y="4886"/>
                    <a:pt x="16618" y="4710"/>
                  </a:cubicBezTo>
                  <a:cubicBezTo>
                    <a:pt x="15307" y="3867"/>
                    <a:pt x="14094" y="3969"/>
                    <a:pt x="12903" y="4978"/>
                  </a:cubicBezTo>
                  <a:cubicBezTo>
                    <a:pt x="12522" y="5301"/>
                    <a:pt x="12045" y="5555"/>
                    <a:pt x="11570" y="5714"/>
                  </a:cubicBezTo>
                  <a:cubicBezTo>
                    <a:pt x="10760" y="5984"/>
                    <a:pt x="9631" y="5617"/>
                    <a:pt x="9220" y="5043"/>
                  </a:cubicBezTo>
                  <a:cubicBezTo>
                    <a:pt x="9612" y="4579"/>
                    <a:pt x="9703" y="4035"/>
                    <a:pt x="9466" y="3581"/>
                  </a:cubicBezTo>
                  <a:cubicBezTo>
                    <a:pt x="9229" y="3126"/>
                    <a:pt x="8527" y="2717"/>
                    <a:pt x="8010" y="2813"/>
                  </a:cubicBezTo>
                  <a:cubicBezTo>
                    <a:pt x="7630" y="2884"/>
                    <a:pt x="7376" y="2833"/>
                    <a:pt x="7081" y="2553"/>
                  </a:cubicBezTo>
                  <a:cubicBezTo>
                    <a:pt x="6532" y="2033"/>
                    <a:pt x="5658" y="2130"/>
                    <a:pt x="5225" y="2690"/>
                  </a:cubicBezTo>
                  <a:cubicBezTo>
                    <a:pt x="5225" y="2690"/>
                    <a:pt x="5240" y="2674"/>
                    <a:pt x="5240" y="2674"/>
                  </a:cubicBezTo>
                  <a:cubicBezTo>
                    <a:pt x="4910" y="2963"/>
                    <a:pt x="4563" y="3235"/>
                    <a:pt x="4256" y="3546"/>
                  </a:cubicBezTo>
                  <a:cubicBezTo>
                    <a:pt x="3977" y="3829"/>
                    <a:pt x="3783" y="4174"/>
                    <a:pt x="3937" y="4594"/>
                  </a:cubicBezTo>
                  <a:cubicBezTo>
                    <a:pt x="4082" y="4988"/>
                    <a:pt x="4416" y="5116"/>
                    <a:pt x="4800" y="5202"/>
                  </a:cubicBezTo>
                  <a:cubicBezTo>
                    <a:pt x="4989" y="5244"/>
                    <a:pt x="5152" y="5403"/>
                    <a:pt x="5324" y="5512"/>
                  </a:cubicBezTo>
                  <a:cubicBezTo>
                    <a:pt x="5412" y="5568"/>
                    <a:pt x="5494" y="5631"/>
                    <a:pt x="5579" y="5690"/>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7"/>
            <p:cNvSpPr/>
            <p:nvPr/>
          </p:nvSpPr>
          <p:spPr bwMode="auto">
            <a:xfrm>
              <a:off x="5681664" y="3256757"/>
              <a:ext cx="1036638" cy="328613"/>
            </a:xfrm>
            <a:custGeom>
              <a:avLst/>
              <a:gdLst>
                <a:gd name="T0" fmla="*/ 2165 w 13284"/>
                <a:gd name="T1" fmla="*/ 404 h 4221"/>
                <a:gd name="T2" fmla="*/ 2203 w 13284"/>
                <a:gd name="T3" fmla="*/ 441 h 4221"/>
                <a:gd name="T4" fmla="*/ 2448 w 13284"/>
                <a:gd name="T5" fmla="*/ 1071 h 4221"/>
                <a:gd name="T6" fmla="*/ 2701 w 13284"/>
                <a:gd name="T7" fmla="*/ 797 h 4221"/>
                <a:gd name="T8" fmla="*/ 4211 w 13284"/>
                <a:gd name="T9" fmla="*/ 900 h 4221"/>
                <a:gd name="T10" fmla="*/ 4286 w 13284"/>
                <a:gd name="T11" fmla="*/ 1981 h 4221"/>
                <a:gd name="T12" fmla="*/ 3225 w 13284"/>
                <a:gd name="T13" fmla="*/ 2115 h 4221"/>
                <a:gd name="T14" fmla="*/ 3232 w 13284"/>
                <a:gd name="T15" fmla="*/ 1597 h 4221"/>
                <a:gd name="T16" fmla="*/ 4034 w 13284"/>
                <a:gd name="T17" fmla="*/ 1841 h 4221"/>
                <a:gd name="T18" fmla="*/ 3399 w 13284"/>
                <a:gd name="T19" fmla="*/ 1121 h 4221"/>
                <a:gd name="T20" fmla="*/ 2824 w 13284"/>
                <a:gd name="T21" fmla="*/ 1792 h 4221"/>
                <a:gd name="T22" fmla="*/ 3709 w 13284"/>
                <a:gd name="T23" fmla="*/ 2685 h 4221"/>
                <a:gd name="T24" fmla="*/ 4184 w 13284"/>
                <a:gd name="T25" fmla="*/ 2752 h 4221"/>
                <a:gd name="T26" fmla="*/ 6851 w 13284"/>
                <a:gd name="T27" fmla="*/ 3427 h 4221"/>
                <a:gd name="T28" fmla="*/ 7690 w 13284"/>
                <a:gd name="T29" fmla="*/ 3007 h 4221"/>
                <a:gd name="T30" fmla="*/ 8844 w 13284"/>
                <a:gd name="T31" fmla="*/ 2148 h 4221"/>
                <a:gd name="T32" fmla="*/ 11583 w 13284"/>
                <a:gd name="T33" fmla="*/ 2197 h 4221"/>
                <a:gd name="T34" fmla="*/ 12056 w 13284"/>
                <a:gd name="T35" fmla="*/ 2390 h 4221"/>
                <a:gd name="T36" fmla="*/ 12037 w 13284"/>
                <a:gd name="T37" fmla="*/ 2377 h 4221"/>
                <a:gd name="T38" fmla="*/ 13284 w 13284"/>
                <a:gd name="T39" fmla="*/ 2872 h 4221"/>
                <a:gd name="T40" fmla="*/ 11363 w 13284"/>
                <a:gd name="T41" fmla="*/ 2552 h 4221"/>
                <a:gd name="T42" fmla="*/ 9770 w 13284"/>
                <a:gd name="T43" fmla="*/ 2409 h 4221"/>
                <a:gd name="T44" fmla="*/ 7983 w 13284"/>
                <a:gd name="T45" fmla="*/ 3305 h 4221"/>
                <a:gd name="T46" fmla="*/ 4968 w 13284"/>
                <a:gd name="T47" fmla="*/ 3950 h 4221"/>
                <a:gd name="T48" fmla="*/ 1765 w 13284"/>
                <a:gd name="T49" fmla="*/ 2958 h 4221"/>
                <a:gd name="T50" fmla="*/ 1783 w 13284"/>
                <a:gd name="T51" fmla="*/ 2972 h 4221"/>
                <a:gd name="T52" fmla="*/ 826 w 13284"/>
                <a:gd name="T53" fmla="*/ 1821 h 4221"/>
                <a:gd name="T54" fmla="*/ 310 w 13284"/>
                <a:gd name="T55" fmla="*/ 1796 h 4221"/>
                <a:gd name="T56" fmla="*/ 329 w 13284"/>
                <a:gd name="T57" fmla="*/ 1811 h 4221"/>
                <a:gd name="T58" fmla="*/ 644 w 13284"/>
                <a:gd name="T59" fmla="*/ 785 h 4221"/>
                <a:gd name="T60" fmla="*/ 746 w 13284"/>
                <a:gd name="T61" fmla="*/ 694 h 4221"/>
                <a:gd name="T62" fmla="*/ 2165 w 13284"/>
                <a:gd name="T63" fmla="*/ 404 h 4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84" h="4221">
                  <a:moveTo>
                    <a:pt x="2165" y="404"/>
                  </a:moveTo>
                  <a:cubicBezTo>
                    <a:pt x="2178" y="416"/>
                    <a:pt x="2191" y="429"/>
                    <a:pt x="2203" y="441"/>
                  </a:cubicBezTo>
                  <a:cubicBezTo>
                    <a:pt x="2281" y="643"/>
                    <a:pt x="2360" y="845"/>
                    <a:pt x="2448" y="1071"/>
                  </a:cubicBezTo>
                  <a:cubicBezTo>
                    <a:pt x="2533" y="978"/>
                    <a:pt x="2608" y="877"/>
                    <a:pt x="2701" y="797"/>
                  </a:cubicBezTo>
                  <a:cubicBezTo>
                    <a:pt x="3089" y="461"/>
                    <a:pt x="3797" y="512"/>
                    <a:pt x="4211" y="900"/>
                  </a:cubicBezTo>
                  <a:cubicBezTo>
                    <a:pt x="4549" y="1217"/>
                    <a:pt x="4567" y="1584"/>
                    <a:pt x="4286" y="1981"/>
                  </a:cubicBezTo>
                  <a:cubicBezTo>
                    <a:pt x="3976" y="2418"/>
                    <a:pt x="3611" y="2322"/>
                    <a:pt x="3225" y="2115"/>
                  </a:cubicBezTo>
                  <a:cubicBezTo>
                    <a:pt x="3228" y="1942"/>
                    <a:pt x="3230" y="1770"/>
                    <a:pt x="3232" y="1597"/>
                  </a:cubicBezTo>
                  <a:cubicBezTo>
                    <a:pt x="3550" y="1201"/>
                    <a:pt x="3751" y="1536"/>
                    <a:pt x="4034" y="1841"/>
                  </a:cubicBezTo>
                  <a:cubicBezTo>
                    <a:pt x="3929" y="1376"/>
                    <a:pt x="3818" y="1072"/>
                    <a:pt x="3399" y="1121"/>
                  </a:cubicBezTo>
                  <a:cubicBezTo>
                    <a:pt x="3025" y="1164"/>
                    <a:pt x="2858" y="1440"/>
                    <a:pt x="2824" y="1792"/>
                  </a:cubicBezTo>
                  <a:cubicBezTo>
                    <a:pt x="2772" y="2327"/>
                    <a:pt x="3169" y="2713"/>
                    <a:pt x="3709" y="2685"/>
                  </a:cubicBezTo>
                  <a:cubicBezTo>
                    <a:pt x="3868" y="2677"/>
                    <a:pt x="4084" y="2663"/>
                    <a:pt x="4184" y="2752"/>
                  </a:cubicBezTo>
                  <a:cubicBezTo>
                    <a:pt x="4960" y="3449"/>
                    <a:pt x="5886" y="3558"/>
                    <a:pt x="6851" y="3427"/>
                  </a:cubicBezTo>
                  <a:cubicBezTo>
                    <a:pt x="7144" y="3388"/>
                    <a:pt x="7411" y="3152"/>
                    <a:pt x="7690" y="3007"/>
                  </a:cubicBezTo>
                  <a:cubicBezTo>
                    <a:pt x="8075" y="2721"/>
                    <a:pt x="8459" y="2434"/>
                    <a:pt x="8844" y="2148"/>
                  </a:cubicBezTo>
                  <a:cubicBezTo>
                    <a:pt x="9767" y="1602"/>
                    <a:pt x="10677" y="1602"/>
                    <a:pt x="11583" y="2197"/>
                  </a:cubicBezTo>
                  <a:cubicBezTo>
                    <a:pt x="11723" y="2289"/>
                    <a:pt x="11898" y="2327"/>
                    <a:pt x="12056" y="2390"/>
                  </a:cubicBezTo>
                  <a:cubicBezTo>
                    <a:pt x="12056" y="2390"/>
                    <a:pt x="12037" y="2377"/>
                    <a:pt x="12037" y="2377"/>
                  </a:cubicBezTo>
                  <a:cubicBezTo>
                    <a:pt x="12453" y="2542"/>
                    <a:pt x="12868" y="2707"/>
                    <a:pt x="13284" y="2872"/>
                  </a:cubicBezTo>
                  <a:cubicBezTo>
                    <a:pt x="12634" y="2828"/>
                    <a:pt x="12003" y="2664"/>
                    <a:pt x="11363" y="2552"/>
                  </a:cubicBezTo>
                  <a:cubicBezTo>
                    <a:pt x="10834" y="2460"/>
                    <a:pt x="10259" y="2286"/>
                    <a:pt x="9770" y="2409"/>
                  </a:cubicBezTo>
                  <a:cubicBezTo>
                    <a:pt x="9138" y="2568"/>
                    <a:pt x="8528" y="2925"/>
                    <a:pt x="7983" y="3305"/>
                  </a:cubicBezTo>
                  <a:cubicBezTo>
                    <a:pt x="7052" y="3953"/>
                    <a:pt x="6051" y="4221"/>
                    <a:pt x="4968" y="3950"/>
                  </a:cubicBezTo>
                  <a:cubicBezTo>
                    <a:pt x="3886" y="3679"/>
                    <a:pt x="2832" y="3293"/>
                    <a:pt x="1765" y="2958"/>
                  </a:cubicBezTo>
                  <a:cubicBezTo>
                    <a:pt x="1783" y="2972"/>
                    <a:pt x="1783" y="2972"/>
                    <a:pt x="1783" y="2972"/>
                  </a:cubicBezTo>
                  <a:cubicBezTo>
                    <a:pt x="1478" y="2606"/>
                    <a:pt x="1174" y="2239"/>
                    <a:pt x="826" y="1821"/>
                  </a:cubicBezTo>
                  <a:cubicBezTo>
                    <a:pt x="718" y="1816"/>
                    <a:pt x="514" y="1806"/>
                    <a:pt x="310" y="1796"/>
                  </a:cubicBezTo>
                  <a:cubicBezTo>
                    <a:pt x="310" y="1796"/>
                    <a:pt x="329" y="1811"/>
                    <a:pt x="329" y="1811"/>
                  </a:cubicBezTo>
                  <a:cubicBezTo>
                    <a:pt x="0" y="1169"/>
                    <a:pt x="11" y="1136"/>
                    <a:pt x="644" y="785"/>
                  </a:cubicBezTo>
                  <a:cubicBezTo>
                    <a:pt x="683" y="764"/>
                    <a:pt x="718" y="729"/>
                    <a:pt x="746" y="694"/>
                  </a:cubicBezTo>
                  <a:cubicBezTo>
                    <a:pt x="1281" y="32"/>
                    <a:pt x="1434" y="0"/>
                    <a:pt x="2165" y="404"/>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8"/>
            <p:cNvSpPr/>
            <p:nvPr/>
          </p:nvSpPr>
          <p:spPr bwMode="auto">
            <a:xfrm>
              <a:off x="6261102" y="3601244"/>
              <a:ext cx="436563" cy="158750"/>
            </a:xfrm>
            <a:custGeom>
              <a:avLst/>
              <a:gdLst>
                <a:gd name="T0" fmla="*/ 2787 w 5596"/>
                <a:gd name="T1" fmla="*/ 589 h 2040"/>
                <a:gd name="T2" fmla="*/ 4445 w 5596"/>
                <a:gd name="T3" fmla="*/ 1044 h 2040"/>
                <a:gd name="T4" fmla="*/ 4906 w 5596"/>
                <a:gd name="T5" fmla="*/ 1460 h 2040"/>
                <a:gd name="T6" fmla="*/ 5596 w 5596"/>
                <a:gd name="T7" fmla="*/ 1889 h 2040"/>
                <a:gd name="T8" fmla="*/ 4450 w 5596"/>
                <a:gd name="T9" fmla="*/ 1659 h 2040"/>
                <a:gd name="T10" fmla="*/ 3897 w 5596"/>
                <a:gd name="T11" fmla="*/ 1119 h 2040"/>
                <a:gd name="T12" fmla="*/ 2581 w 5596"/>
                <a:gd name="T13" fmla="*/ 941 h 2040"/>
                <a:gd name="T14" fmla="*/ 1683 w 5596"/>
                <a:gd name="T15" fmla="*/ 1507 h 2040"/>
                <a:gd name="T16" fmla="*/ 887 w 5596"/>
                <a:gd name="T17" fmla="*/ 1801 h 2040"/>
                <a:gd name="T18" fmla="*/ 210 w 5596"/>
                <a:gd name="T19" fmla="*/ 1404 h 2040"/>
                <a:gd name="T20" fmla="*/ 446 w 5596"/>
                <a:gd name="T21" fmla="*/ 857 h 2040"/>
                <a:gd name="T22" fmla="*/ 489 w 5596"/>
                <a:gd name="T23" fmla="*/ 708 h 2040"/>
                <a:gd name="T24" fmla="*/ 824 w 5596"/>
                <a:gd name="T25" fmla="*/ 252 h 2040"/>
                <a:gd name="T26" fmla="*/ 1170 w 5596"/>
                <a:gd name="T27" fmla="*/ 444 h 2040"/>
                <a:gd name="T28" fmla="*/ 1863 w 5596"/>
                <a:gd name="T29" fmla="*/ 40 h 2040"/>
                <a:gd name="T30" fmla="*/ 2306 w 5596"/>
                <a:gd name="T31" fmla="*/ 215 h 2040"/>
                <a:gd name="T32" fmla="*/ 2338 w 5596"/>
                <a:gd name="T33" fmla="*/ 659 h 2040"/>
                <a:gd name="T34" fmla="*/ 2140 w 5596"/>
                <a:gd name="T35" fmla="*/ 754 h 2040"/>
                <a:gd name="T36" fmla="*/ 2009 w 5596"/>
                <a:gd name="T37" fmla="*/ 641 h 2040"/>
                <a:gd name="T38" fmla="*/ 2158 w 5596"/>
                <a:gd name="T39" fmla="*/ 511 h 2040"/>
                <a:gd name="T40" fmla="*/ 2223 w 5596"/>
                <a:gd name="T41" fmla="*/ 381 h 2040"/>
                <a:gd name="T42" fmla="*/ 2079 w 5596"/>
                <a:gd name="T43" fmla="*/ 303 h 2040"/>
                <a:gd name="T44" fmla="*/ 1878 w 5596"/>
                <a:gd name="T45" fmla="*/ 713 h 2040"/>
                <a:gd name="T46" fmla="*/ 2328 w 5596"/>
                <a:gd name="T47" fmla="*/ 836 h 2040"/>
                <a:gd name="T48" fmla="*/ 2787 w 5596"/>
                <a:gd name="T49" fmla="*/ 58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96" h="2040">
                  <a:moveTo>
                    <a:pt x="2787" y="589"/>
                  </a:moveTo>
                  <a:cubicBezTo>
                    <a:pt x="3438" y="381"/>
                    <a:pt x="3971" y="606"/>
                    <a:pt x="4445" y="1044"/>
                  </a:cubicBezTo>
                  <a:cubicBezTo>
                    <a:pt x="4597" y="1184"/>
                    <a:pt x="4752" y="1321"/>
                    <a:pt x="4906" y="1460"/>
                  </a:cubicBezTo>
                  <a:cubicBezTo>
                    <a:pt x="5123" y="1595"/>
                    <a:pt x="5340" y="1730"/>
                    <a:pt x="5596" y="1889"/>
                  </a:cubicBezTo>
                  <a:cubicBezTo>
                    <a:pt x="5132" y="2040"/>
                    <a:pt x="4768" y="1944"/>
                    <a:pt x="4450" y="1659"/>
                  </a:cubicBezTo>
                  <a:cubicBezTo>
                    <a:pt x="4258" y="1487"/>
                    <a:pt x="4086" y="1294"/>
                    <a:pt x="3897" y="1119"/>
                  </a:cubicBezTo>
                  <a:cubicBezTo>
                    <a:pt x="3457" y="713"/>
                    <a:pt x="3102" y="656"/>
                    <a:pt x="2581" y="941"/>
                  </a:cubicBezTo>
                  <a:cubicBezTo>
                    <a:pt x="2271" y="1111"/>
                    <a:pt x="1994" y="1340"/>
                    <a:pt x="1683" y="1507"/>
                  </a:cubicBezTo>
                  <a:cubicBezTo>
                    <a:pt x="1432" y="1641"/>
                    <a:pt x="1149" y="1813"/>
                    <a:pt x="887" y="1801"/>
                  </a:cubicBezTo>
                  <a:cubicBezTo>
                    <a:pt x="649" y="1791"/>
                    <a:pt x="359" y="1602"/>
                    <a:pt x="210" y="1404"/>
                  </a:cubicBezTo>
                  <a:cubicBezTo>
                    <a:pt x="84" y="1235"/>
                    <a:pt x="0" y="883"/>
                    <a:pt x="446" y="857"/>
                  </a:cubicBezTo>
                  <a:cubicBezTo>
                    <a:pt x="463" y="856"/>
                    <a:pt x="462" y="752"/>
                    <a:pt x="489" y="708"/>
                  </a:cubicBezTo>
                  <a:cubicBezTo>
                    <a:pt x="592" y="547"/>
                    <a:pt x="679" y="360"/>
                    <a:pt x="824" y="252"/>
                  </a:cubicBezTo>
                  <a:cubicBezTo>
                    <a:pt x="872" y="216"/>
                    <a:pt x="1076" y="389"/>
                    <a:pt x="1170" y="444"/>
                  </a:cubicBezTo>
                  <a:cubicBezTo>
                    <a:pt x="1401" y="303"/>
                    <a:pt x="1615" y="122"/>
                    <a:pt x="1863" y="40"/>
                  </a:cubicBezTo>
                  <a:cubicBezTo>
                    <a:pt x="1984" y="0"/>
                    <a:pt x="2213" y="104"/>
                    <a:pt x="2306" y="215"/>
                  </a:cubicBezTo>
                  <a:cubicBezTo>
                    <a:pt x="2385" y="308"/>
                    <a:pt x="2354" y="509"/>
                    <a:pt x="2338" y="659"/>
                  </a:cubicBezTo>
                  <a:cubicBezTo>
                    <a:pt x="2333" y="700"/>
                    <a:pt x="2211" y="748"/>
                    <a:pt x="2140" y="754"/>
                  </a:cubicBezTo>
                  <a:cubicBezTo>
                    <a:pt x="2100" y="757"/>
                    <a:pt x="2053" y="682"/>
                    <a:pt x="2009" y="641"/>
                  </a:cubicBezTo>
                  <a:cubicBezTo>
                    <a:pt x="2059" y="599"/>
                    <a:pt x="2115" y="561"/>
                    <a:pt x="2158" y="511"/>
                  </a:cubicBezTo>
                  <a:cubicBezTo>
                    <a:pt x="2189" y="476"/>
                    <a:pt x="2202" y="425"/>
                    <a:pt x="2223" y="381"/>
                  </a:cubicBezTo>
                  <a:cubicBezTo>
                    <a:pt x="2175" y="355"/>
                    <a:pt x="2127" y="329"/>
                    <a:pt x="2079" y="303"/>
                  </a:cubicBezTo>
                  <a:cubicBezTo>
                    <a:pt x="2012" y="440"/>
                    <a:pt x="1945" y="577"/>
                    <a:pt x="1878" y="713"/>
                  </a:cubicBezTo>
                  <a:cubicBezTo>
                    <a:pt x="2029" y="759"/>
                    <a:pt x="2188" y="858"/>
                    <a:pt x="2328" y="836"/>
                  </a:cubicBezTo>
                  <a:cubicBezTo>
                    <a:pt x="2490" y="810"/>
                    <a:pt x="2635" y="676"/>
                    <a:pt x="2787" y="589"/>
                  </a:cubicBezTo>
                  <a:close/>
                </a:path>
              </a:pathLst>
            </a:custGeom>
            <a:grpFill/>
            <a:ln w="9525">
              <a:no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pic>
        <p:nvPicPr>
          <p:cNvPr id="21" name="Picture 5" descr="C:\Documents and Settings\Administrator\桌面\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855" y="83185"/>
            <a:ext cx="1592580" cy="1200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矩形 6"/>
          <p:cNvSpPr/>
          <p:nvPr/>
        </p:nvSpPr>
        <p:spPr>
          <a:xfrm>
            <a:off x="10067290" y="160020"/>
            <a:ext cx="2103755" cy="829945"/>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2013</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p>
        </p:txBody>
      </p:sp>
      <p:pic>
        <p:nvPicPr>
          <p:cNvPr id="2" name="图片 -2147482623"/>
          <p:cNvPicPr>
            <a:picLocks noChangeAspect="1"/>
          </p:cNvPicPr>
          <p:nvPr/>
        </p:nvPicPr>
        <p:blipFill>
          <a:blip r:embed="rId5"/>
          <a:stretch>
            <a:fillRect/>
          </a:stretch>
        </p:blipFill>
        <p:spPr>
          <a:xfrm>
            <a:off x="2049145" y="160020"/>
            <a:ext cx="3081020" cy="1986915"/>
          </a:xfrm>
          <a:prstGeom prst="rect">
            <a:avLst/>
          </a:prstGeom>
          <a:noFill/>
          <a:ln w="9525">
            <a:noFill/>
          </a:ln>
        </p:spPr>
      </p:pic>
      <p:grpSp>
        <p:nvGrpSpPr>
          <p:cNvPr id="12" name="组合 11"/>
          <p:cNvGrpSpPr/>
          <p:nvPr/>
        </p:nvGrpSpPr>
        <p:grpSpPr>
          <a:xfrm>
            <a:off x="-126811" y="1125663"/>
            <a:ext cx="2119253" cy="5572760"/>
            <a:chOff x="4922071" y="1156800"/>
            <a:chExt cx="2119253" cy="5572760"/>
          </a:xfrm>
        </p:grpSpPr>
        <p:pic>
          <p:nvPicPr>
            <p:cNvPr id="13" name="图形 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2071" y="1156800"/>
              <a:ext cx="2119253" cy="5078900"/>
            </a:xfrm>
            <a:prstGeom prst="rect">
              <a:avLst/>
            </a:prstGeom>
          </p:spPr>
        </p:pic>
        <p:grpSp>
          <p:nvGrpSpPr>
            <p:cNvPr id="16" name="组合 15"/>
            <p:cNvGrpSpPr/>
            <p:nvPr/>
          </p:nvGrpSpPr>
          <p:grpSpPr>
            <a:xfrm>
              <a:off x="5490702" y="2217881"/>
              <a:ext cx="976731" cy="830403"/>
              <a:chOff x="5491000" y="2680067"/>
              <a:chExt cx="976731" cy="830403"/>
            </a:xfrm>
          </p:grpSpPr>
          <p:sp>
            <p:nvSpPr>
              <p:cNvPr id="17" name="文本框 16"/>
              <p:cNvSpPr txBox="1"/>
              <p:nvPr/>
            </p:nvSpPr>
            <p:spPr>
              <a:xfrm>
                <a:off x="5491000" y="2695456"/>
                <a:ext cx="690880" cy="7067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dirty="0">
                    <a:solidFill>
                      <a:schemeClr val="bg1"/>
                    </a:solidFill>
                    <a:latin typeface="楷体" panose="02010609060101010101" pitchFamily="49" charset="-122"/>
                    <a:ea typeface="楷体" panose="02010609060101010101" pitchFamily="49" charset="-122"/>
                  </a:rPr>
                  <a:t>算</a:t>
                </a:r>
              </a:p>
            </p:txBody>
          </p:sp>
          <p:sp>
            <p:nvSpPr>
              <p:cNvPr id="18" name="文本框 17"/>
              <p:cNvSpPr txBox="1"/>
              <p:nvPr/>
            </p:nvSpPr>
            <p:spPr>
              <a:xfrm>
                <a:off x="5950791" y="2680067"/>
                <a:ext cx="436880" cy="3987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a:solidFill>
                      <a:schemeClr val="bg1"/>
                    </a:solidFill>
                    <a:latin typeface="楷体" panose="02010609060101010101" pitchFamily="49" charset="-122"/>
                    <a:ea typeface="楷体" panose="02010609060101010101" pitchFamily="49" charset="-122"/>
                  </a:rPr>
                  <a:t>计</a:t>
                </a:r>
              </a:p>
            </p:txBody>
          </p:sp>
          <p:sp>
            <p:nvSpPr>
              <p:cNvPr id="22" name="文本框 21"/>
              <p:cNvSpPr txBox="1"/>
              <p:nvPr/>
            </p:nvSpPr>
            <p:spPr>
              <a:xfrm>
                <a:off x="5929251" y="2988500"/>
                <a:ext cx="538480" cy="52197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dirty="0">
                    <a:solidFill>
                      <a:schemeClr val="bg1"/>
                    </a:solidFill>
                    <a:latin typeface="楷体" panose="02010609060101010101" pitchFamily="49" charset="-122"/>
                    <a:ea typeface="楷体" panose="02010609060101010101" pitchFamily="49" charset="-122"/>
                  </a:rPr>
                  <a:t>机</a:t>
                </a:r>
              </a:p>
            </p:txBody>
          </p:sp>
        </p:grpSp>
        <p:cxnSp>
          <p:nvCxnSpPr>
            <p:cNvPr id="24" name="直接连接符 23"/>
            <p:cNvCxnSpPr/>
            <p:nvPr/>
          </p:nvCxnSpPr>
          <p:spPr>
            <a:xfrm flipH="1">
              <a:off x="6004558" y="3216190"/>
              <a:ext cx="11706" cy="3019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177341" y="3216105"/>
              <a:ext cx="921385" cy="2387600"/>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latin typeface="楷体" panose="02010609060101010101" pitchFamily="49" charset="-122"/>
                  <a:ea typeface="楷体" panose="02010609060101010101" pitchFamily="49" charset="-122"/>
                </a:rPr>
                <a:t>接受全国工程教育认证专家考查</a:t>
              </a:r>
            </a:p>
          </p:txBody>
        </p:sp>
        <p:sp>
          <p:nvSpPr>
            <p:cNvPr id="26" name="文本框 25"/>
            <p:cNvSpPr txBox="1"/>
            <p:nvPr/>
          </p:nvSpPr>
          <p:spPr>
            <a:xfrm>
              <a:off x="6025066" y="4151460"/>
              <a:ext cx="551815" cy="2578100"/>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lumMod val="85000"/>
                    </a:schemeClr>
                  </a:solidFill>
                  <a:latin typeface="楷体" panose="02010609060101010101" pitchFamily="49" charset="-122"/>
                  <a:ea typeface="楷体" panose="02010609060101010101" pitchFamily="49" charset="-122"/>
                </a:rPr>
                <a:t>与技术专</a:t>
              </a:r>
              <a:r>
                <a:rPr lang="zh-CN" altLang="en-US" sz="2400" dirty="0">
                  <a:solidFill>
                    <a:schemeClr val="bg1">
                      <a:lumMod val="85000"/>
                    </a:schemeClr>
                  </a:solidFill>
                  <a:latin typeface="楷体" panose="02010609060101010101" pitchFamily="49" charset="-122"/>
                  <a:ea typeface="楷体" panose="02010609060101010101" pitchFamily="49" charset="-122"/>
                </a:rPr>
                <a:t>业</a:t>
              </a:r>
            </a:p>
          </p:txBody>
        </p:sp>
        <p:sp>
          <p:nvSpPr>
            <p:cNvPr id="27" name="文本框 26"/>
            <p:cNvSpPr txBox="1"/>
            <p:nvPr/>
          </p:nvSpPr>
          <p:spPr>
            <a:xfrm>
              <a:off x="5893671" y="3216091"/>
              <a:ext cx="551815" cy="1440730"/>
            </a:xfrm>
            <a:prstGeom prst="rect">
              <a:avLst/>
            </a:prstGeom>
            <a:noFill/>
          </p:spPr>
          <p:txBody>
            <a:bodyPr vert="eaVert"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spc="600" dirty="0">
                  <a:latin typeface="楷体" panose="02010609060101010101" pitchFamily="49" charset="-122"/>
                  <a:ea typeface="楷体" panose="02010609060101010101" pitchFamily="49" charset="-122"/>
                </a:rPr>
                <a:t>科学</a:t>
              </a:r>
            </a:p>
          </p:txBody>
        </p:sp>
      </p:grpSp>
      <p:sp>
        <p:nvSpPr>
          <p:cNvPr id="28" name="文本框 27"/>
          <p:cNvSpPr txBox="1"/>
          <p:nvPr/>
        </p:nvSpPr>
        <p:spPr>
          <a:xfrm>
            <a:off x="1466850" y="2187575"/>
            <a:ext cx="3851275" cy="4246245"/>
          </a:xfrm>
          <a:prstGeom prst="rect">
            <a:avLst/>
          </a:prstGeom>
          <a:noFill/>
        </p:spPr>
        <p:txBody>
          <a:bodyPr wrap="square" rtlCol="0">
            <a:spAutoFit/>
          </a:bodyPr>
          <a:lstStyle/>
          <a:p>
            <a:pPr indent="457200" fontAlgn="auto"/>
            <a:r>
              <a:rPr lang="zh-CN" altLang="en-US"/>
              <a:t>2013年10月27日-30日，中国工程教育认证协会计算机类专业认证委员会专家组对中国海洋大学信息科学与工程学院计算机科学与技术专业进行了工程教育认证现场考查。中国海大副校长李巍然出席会议。</a:t>
            </a:r>
          </a:p>
          <a:p>
            <a:pPr indent="457200" fontAlgn="auto"/>
            <a:r>
              <a:rPr lang="zh-CN" altLang="en-US"/>
              <a:t>李巍然副校长在致辞中介绍了中国海洋大学计算机科学与技术专业设置情况。专家组组长、天地英才教育科技有限公司总裁王钧介绍了我国工程教育专业认证工作的基本情况，强调认证考查的核心要体现“以学生为中心”，认证目的是保证专业所有毕业生都能达到《工程认证标准》提出的十项毕业要求。</a:t>
            </a:r>
          </a:p>
        </p:txBody>
      </p:sp>
      <p:pic>
        <p:nvPicPr>
          <p:cNvPr id="29" name="图片 16"/>
          <p:cNvPicPr>
            <a:picLocks noChangeAspect="1"/>
          </p:cNvPicPr>
          <p:nvPr/>
        </p:nvPicPr>
        <p:blipFill>
          <a:blip r:embed="rId8"/>
          <a:stretch>
            <a:fillRect/>
          </a:stretch>
        </p:blipFill>
        <p:spPr>
          <a:xfrm>
            <a:off x="5817870" y="3819525"/>
            <a:ext cx="4356735" cy="2825750"/>
          </a:xfrm>
          <a:prstGeom prst="rect">
            <a:avLst/>
          </a:prstGeom>
          <a:noFill/>
          <a:ln w="9525">
            <a:noFill/>
          </a:ln>
        </p:spPr>
      </p:pic>
      <p:sp>
        <p:nvSpPr>
          <p:cNvPr id="30" name="文本框 29"/>
          <p:cNvSpPr txBox="1"/>
          <p:nvPr/>
        </p:nvSpPr>
        <p:spPr>
          <a:xfrm>
            <a:off x="5539740" y="274320"/>
            <a:ext cx="6569075" cy="3415030"/>
          </a:xfrm>
          <a:prstGeom prst="rect">
            <a:avLst/>
          </a:prstGeom>
          <a:noFill/>
        </p:spPr>
        <p:txBody>
          <a:bodyPr wrap="square" rtlCol="0">
            <a:spAutoFit/>
          </a:bodyPr>
          <a:lstStyle/>
          <a:p>
            <a:pPr indent="457200" fontAlgn="auto"/>
            <a:r>
              <a:rPr lang="zh-CN" altLang="en-US"/>
              <a:t>10月29日下午，专家组召开意见反馈会。</a:t>
            </a:r>
          </a:p>
          <a:p>
            <a:pPr indent="0" fontAlgn="auto"/>
            <a:r>
              <a:rPr lang="zh-CN" altLang="en-US"/>
              <a:t>王钧代表专家组对学校计算机科学与技术系</a:t>
            </a:r>
          </a:p>
          <a:p>
            <a:pPr indent="0" fontAlgn="auto"/>
            <a:r>
              <a:rPr lang="zh-CN" altLang="en-US"/>
              <a:t>教师、学生良好的教风和学风予以肯定，对学校丰富的通识教育课程、高效的转专业制度，以及计算机科学与技术专业完善的教学体系给予好评，并对课程设计等具体教学环节提出了意见和建议。</a:t>
            </a:r>
          </a:p>
          <a:p>
            <a:pPr indent="457200" fontAlgn="auto"/>
            <a:r>
              <a:rPr lang="zh-CN" altLang="en-US"/>
              <a:t>据介绍，计算机科学与技术专业认证是今年6月份我国正式被接纳为《华盛顿协议》预备会员后，中国海洋大学首次参与的全国工程教育专业认证。这对学校相关工科专业理解新的认证标准体系，并在学生培养、目标设定、毕业要求、持续改进、课程体系、师资队伍和支持条件7个方面完成与国际标准的紧密对接具有重要借鉴意义。</a:t>
            </a:r>
          </a:p>
        </p:txBody>
      </p:sp>
      <p:sp>
        <p:nvSpPr>
          <p:cNvPr id="31" name="文本框 30"/>
          <p:cNvSpPr txBox="1"/>
          <p:nvPr/>
        </p:nvSpPr>
        <p:spPr>
          <a:xfrm>
            <a:off x="10264140" y="3720465"/>
            <a:ext cx="1844675" cy="3072765"/>
          </a:xfrm>
          <a:prstGeom prst="rect">
            <a:avLst/>
          </a:prstGeom>
          <a:noFill/>
        </p:spPr>
        <p:txBody>
          <a:bodyPr vert="eaVert" wrap="square" rtlCol="0">
            <a:spAutoFit/>
          </a:bodyPr>
          <a:lstStyle/>
          <a:p>
            <a:r>
              <a:rPr lang="zh-CN" altLang="en-US"/>
              <a:t>教务处处长曾名湧，信息科学与工程学院党委书记秦尚海、院长陈戈，人事处、教务处、国有资产与实验室设备管理处、信息科学与工程学院等相关负责人出席了会议。</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E:\素材\国庆\31fb90b62b6a20144eba6e9f71ccdf21.png31fb90b62b6a20144eba6e9f71ccdf21"/>
          <p:cNvPicPr>
            <a:picLocks noChangeAspect="1"/>
          </p:cNvPicPr>
          <p:nvPr/>
        </p:nvPicPr>
        <p:blipFill>
          <a:blip r:embed="rId3"/>
          <a:srcRect/>
          <a:stretch>
            <a:fillRect/>
          </a:stretch>
        </p:blipFill>
        <p:spPr>
          <a:xfrm>
            <a:off x="128905" y="-515620"/>
            <a:ext cx="12180570" cy="7214870"/>
          </a:xfrm>
          <a:prstGeom prst="rect">
            <a:avLst/>
          </a:prstGeom>
        </p:spPr>
      </p:pic>
      <p:pic>
        <p:nvPicPr>
          <p:cNvPr id="45" name="图片 44" descr="gyhju56764"/>
          <p:cNvPicPr>
            <a:picLocks noChangeAspect="1"/>
          </p:cNvPicPr>
          <p:nvPr/>
        </p:nvPicPr>
        <p:blipFill>
          <a:blip r:embed="rId4"/>
          <a:stretch>
            <a:fillRect/>
          </a:stretch>
        </p:blipFill>
        <p:spPr>
          <a:xfrm>
            <a:off x="-12065" y="-7620"/>
            <a:ext cx="9037955" cy="1359535"/>
          </a:xfrm>
          <a:prstGeom prst="rect">
            <a:avLst/>
          </a:prstGeom>
        </p:spPr>
      </p:pic>
      <p:pic>
        <p:nvPicPr>
          <p:cNvPr id="19" name="Picture 5" descr="C:\Documents and Settings\Administrator\桌面\05.png"/>
          <p:cNvPicPr>
            <a:picLocks noChangeAspect="1" noChangeArrowheads="1"/>
          </p:cNvPicPr>
          <p:nvPr/>
        </p:nvPicPr>
        <p:blipFill>
          <a:blip r:embed="rId5" cstate="email"/>
          <a:srcRect/>
          <a:stretch>
            <a:fillRect/>
          </a:stretch>
        </p:blipFill>
        <p:spPr bwMode="auto">
          <a:xfrm>
            <a:off x="9505950" y="284480"/>
            <a:ext cx="1439545" cy="1085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2" name="组合 1"/>
          <p:cNvGrpSpPr/>
          <p:nvPr/>
        </p:nvGrpSpPr>
        <p:grpSpPr>
          <a:xfrm>
            <a:off x="14821" y="766524"/>
            <a:ext cx="1725930" cy="5417820"/>
            <a:chOff x="8438" y="505"/>
            <a:chExt cx="2727" cy="9182"/>
          </a:xfrm>
        </p:grpSpPr>
        <p:pic>
          <p:nvPicPr>
            <p:cNvPr id="3" name="图形 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38" y="505"/>
              <a:ext cx="2727" cy="9182"/>
            </a:xfrm>
            <a:prstGeom prst="rect">
              <a:avLst/>
            </a:prstGeom>
          </p:spPr>
        </p:pic>
        <p:sp>
          <p:nvSpPr>
            <p:cNvPr id="6" name="文本框 5"/>
            <p:cNvSpPr txBox="1"/>
            <p:nvPr/>
          </p:nvSpPr>
          <p:spPr>
            <a:xfrm flipH="1">
              <a:off x="8618" y="4093"/>
              <a:ext cx="1261" cy="1431"/>
            </a:xfrm>
            <a:prstGeom prst="rect">
              <a:avLst/>
            </a:prstGeom>
            <a:noFill/>
          </p:spPr>
          <p:txBody>
            <a:bodyPr vert="eaVert" wrap="square" rtlCol="0">
              <a:spAutoFit/>
            </a:bodyPr>
            <a:lstStyle/>
            <a:p>
              <a:r>
                <a:rPr lang="zh-CN" altLang="en-US" sz="4000" b="1" dirty="0">
                  <a:solidFill>
                    <a:schemeClr val="bg1"/>
                  </a:solidFill>
                  <a:latin typeface="仿宋" panose="02010609060101010101" charset="-122"/>
                  <a:ea typeface="仿宋" panose="02010609060101010101" charset="-122"/>
                </a:rPr>
                <a:t>共</a:t>
              </a:r>
            </a:p>
          </p:txBody>
        </p:sp>
        <p:sp>
          <p:nvSpPr>
            <p:cNvPr id="7" name="文本框 6"/>
            <p:cNvSpPr txBox="1"/>
            <p:nvPr/>
          </p:nvSpPr>
          <p:spPr>
            <a:xfrm>
              <a:off x="8541" y="6384"/>
              <a:ext cx="2623" cy="3079"/>
            </a:xfrm>
            <a:prstGeom prst="rect">
              <a:avLst/>
            </a:prstGeom>
            <a:noFill/>
          </p:spPr>
          <p:txBody>
            <a:bodyPr vert="eaVert" wrap="square" rtlCol="0">
              <a:spAutoFit/>
            </a:bodyPr>
            <a:lstStyle/>
            <a:p>
              <a:r>
                <a:rPr lang="zh-CN" altLang="en-US" sz="3200" spc="600" dirty="0">
                  <a:solidFill>
                    <a:schemeClr val="bg1"/>
                  </a:solidFill>
                  <a:latin typeface="仿宋" panose="02010609060101010101" charset="-122"/>
                  <a:ea typeface="仿宋" panose="02010609060101010101" charset="-122"/>
                </a:rPr>
                <a:t>计算机学科相关专业</a:t>
              </a:r>
            </a:p>
          </p:txBody>
        </p:sp>
        <p:sp>
          <p:nvSpPr>
            <p:cNvPr id="4" name="文本框 3"/>
            <p:cNvSpPr txBox="1"/>
            <p:nvPr/>
          </p:nvSpPr>
          <p:spPr>
            <a:xfrm>
              <a:off x="8680" y="852"/>
              <a:ext cx="1056" cy="2449"/>
            </a:xfrm>
            <a:prstGeom prst="rect">
              <a:avLst/>
            </a:prstGeom>
            <a:noFill/>
          </p:spPr>
          <p:txBody>
            <a:bodyPr wrap="square" rtlCol="0">
              <a:spAutoFit/>
            </a:bodyPr>
            <a:lstStyle/>
            <a:p>
              <a:r>
                <a:rPr lang="zh-CN" altLang="en-US" sz="4400">
                  <a:solidFill>
                    <a:schemeClr val="bg1"/>
                  </a:solidFill>
                  <a:latin typeface="仿宋" panose="02010609060101010101" charset="-122"/>
                  <a:ea typeface="仿宋" panose="02010609060101010101" charset="-122"/>
                </a:rPr>
                <a:t>公</a:t>
              </a:r>
            </a:p>
            <a:p>
              <a:r>
                <a:rPr lang="zh-CN" altLang="en-US" sz="4400">
                  <a:solidFill>
                    <a:schemeClr val="bg1"/>
                  </a:solidFill>
                  <a:latin typeface="仿宋" panose="02010609060101010101" charset="-122"/>
                  <a:ea typeface="仿宋" panose="02010609060101010101" charset="-122"/>
                </a:rPr>
                <a:t>司</a:t>
              </a:r>
            </a:p>
          </p:txBody>
        </p:sp>
        <p:sp>
          <p:nvSpPr>
            <p:cNvPr id="11" name="文本框 10"/>
            <p:cNvSpPr txBox="1"/>
            <p:nvPr/>
          </p:nvSpPr>
          <p:spPr>
            <a:xfrm>
              <a:off x="9892" y="1502"/>
              <a:ext cx="1272" cy="2971"/>
            </a:xfrm>
            <a:prstGeom prst="rect">
              <a:avLst/>
            </a:prstGeom>
            <a:noFill/>
          </p:spPr>
          <p:txBody>
            <a:bodyPr wrap="square" rtlCol="0">
              <a:spAutoFit/>
            </a:bodyPr>
            <a:lstStyle/>
            <a:p>
              <a:r>
                <a:rPr lang="zh-CN" altLang="en-US" sz="5400">
                  <a:solidFill>
                    <a:schemeClr val="bg1"/>
                  </a:solidFill>
                  <a:latin typeface="仿宋" panose="02010609060101010101" charset="-122"/>
                  <a:ea typeface="仿宋" panose="02010609060101010101" charset="-122"/>
                </a:rPr>
                <a:t>惠</a:t>
              </a:r>
            </a:p>
            <a:p>
              <a:r>
                <a:rPr lang="zh-CN" altLang="en-US" sz="5400">
                  <a:solidFill>
                    <a:schemeClr val="bg1"/>
                  </a:solidFill>
                  <a:latin typeface="仿宋" panose="02010609060101010101" charset="-122"/>
                  <a:ea typeface="仿宋" panose="02010609060101010101" charset="-122"/>
                </a:rPr>
                <a:t>普</a:t>
              </a:r>
            </a:p>
          </p:txBody>
        </p:sp>
      </p:grpSp>
      <p:sp>
        <p:nvSpPr>
          <p:cNvPr id="8" name="文本框 7"/>
          <p:cNvSpPr txBox="1"/>
          <p:nvPr/>
        </p:nvSpPr>
        <p:spPr>
          <a:xfrm>
            <a:off x="936625" y="3315335"/>
            <a:ext cx="652780" cy="706755"/>
          </a:xfrm>
          <a:prstGeom prst="rect">
            <a:avLst/>
          </a:prstGeom>
          <a:noFill/>
        </p:spPr>
        <p:txBody>
          <a:bodyPr wrap="square" rtlCol="0">
            <a:spAutoFit/>
          </a:bodyPr>
          <a:lstStyle/>
          <a:p>
            <a:r>
              <a:rPr lang="zh-CN" altLang="en-US" sz="4000" spc="600" dirty="0">
                <a:solidFill>
                  <a:schemeClr val="bg1"/>
                </a:solidFill>
                <a:latin typeface="仿宋" panose="02010609060101010101" charset="-122"/>
                <a:ea typeface="仿宋" panose="02010609060101010101" charset="-122"/>
                <a:sym typeface="+mn-ea"/>
              </a:rPr>
              <a:t>建</a:t>
            </a:r>
          </a:p>
        </p:txBody>
      </p:sp>
      <p:sp>
        <p:nvSpPr>
          <p:cNvPr id="9" name="文本框 8"/>
          <p:cNvSpPr txBox="1"/>
          <p:nvPr/>
        </p:nvSpPr>
        <p:spPr>
          <a:xfrm>
            <a:off x="1967865" y="284480"/>
            <a:ext cx="9410700" cy="3230245"/>
          </a:xfrm>
          <a:prstGeom prst="rect">
            <a:avLst/>
          </a:prstGeom>
          <a:noFill/>
        </p:spPr>
        <p:txBody>
          <a:bodyPr wrap="square" rtlCol="0">
            <a:spAutoFit/>
          </a:bodyPr>
          <a:lstStyle/>
          <a:p>
            <a:pPr indent="457200" fontAlgn="auto"/>
            <a:r>
              <a:rPr lang="en-US" altLang="zh-CN" sz="2400"/>
              <a:t>                </a:t>
            </a:r>
            <a:r>
              <a:rPr lang="zh-CN" altLang="en-US"/>
              <a:t>4月28日上午，惠普公司与中国海洋大学、山东大学、曲阜师范大学等首批十余所院校进行校企合作的签约仪式在济南举行。李巍然副校长代表中国海洋大学与惠普公司就共建计算机科学与技术专业（软件工程方向）项目进行了签约。</a:t>
            </a:r>
            <a:endParaRPr lang="zh-CN" altLang="en-US" sz="1600"/>
          </a:p>
          <a:p>
            <a:pPr indent="457200" fontAlgn="auto"/>
            <a:r>
              <a:rPr lang="zh-CN" altLang="en-US"/>
              <a:t>根据协议，中国海洋大学借助惠普——济宁国际软件人才及产业基地软件测试平台和软硬件资源，在联合建立实验室、师资培养、专业共建、课题研究、学生实习与就业等方面开展合作，在软件开发、软件测试、云与大数据和IT资源服务管理等专业方向共同培养人才，形成产学研协同创新的新模式。</a:t>
            </a:r>
          </a:p>
          <a:p>
            <a:pPr indent="457200" fontAlgn="auto"/>
            <a:r>
              <a:rPr lang="zh-CN" altLang="en-US"/>
              <a:t>惠普公司将与中国海洋大学共建“惠普软件开发与测试标准实验室”和“惠普云与大数据实验室”，并为每个实验室均投入软硬件价值1000万元以上。在2014年采取招生后选拨方</a:t>
            </a:r>
          </a:p>
          <a:p>
            <a:pPr indent="0" fontAlgn="auto"/>
            <a:r>
              <a:rPr lang="zh-CN" altLang="en-US"/>
              <a:t>式，面向全校2014级入校新生招收“计算机科学与技术（软件工程）”方向学生40人以上；2015年起，双方协定共建专业方向及培养人数，采取直接面向高考招生。 </a:t>
            </a:r>
          </a:p>
        </p:txBody>
      </p:sp>
      <p:pic>
        <p:nvPicPr>
          <p:cNvPr id="17" name="图片 20" descr="IMG_256"/>
          <p:cNvPicPr>
            <a:picLocks noChangeAspect="1"/>
          </p:cNvPicPr>
          <p:nvPr/>
        </p:nvPicPr>
        <p:blipFill>
          <a:blip r:embed="rId8"/>
          <a:stretch>
            <a:fillRect/>
          </a:stretch>
        </p:blipFill>
        <p:spPr>
          <a:xfrm>
            <a:off x="7062470" y="3514725"/>
            <a:ext cx="5024755" cy="3061335"/>
          </a:xfrm>
          <a:prstGeom prst="rect">
            <a:avLst/>
          </a:prstGeom>
          <a:noFill/>
          <a:ln w="9525">
            <a:noFill/>
          </a:ln>
        </p:spPr>
      </p:pic>
      <p:sp>
        <p:nvSpPr>
          <p:cNvPr id="14" name="矩形 13"/>
          <p:cNvSpPr/>
          <p:nvPr/>
        </p:nvSpPr>
        <p:spPr>
          <a:xfrm>
            <a:off x="1589405" y="-8255"/>
            <a:ext cx="2161540" cy="829945"/>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4年</a:t>
            </a:r>
          </a:p>
        </p:txBody>
      </p:sp>
      <p:sp>
        <p:nvSpPr>
          <p:cNvPr id="15" name="文本框 14"/>
          <p:cNvSpPr txBox="1"/>
          <p:nvPr/>
        </p:nvSpPr>
        <p:spPr>
          <a:xfrm>
            <a:off x="1967865" y="3593465"/>
            <a:ext cx="4865370" cy="2861310"/>
          </a:xfrm>
          <a:prstGeom prst="rect">
            <a:avLst/>
          </a:prstGeom>
          <a:noFill/>
        </p:spPr>
        <p:txBody>
          <a:bodyPr wrap="square" rtlCol="0">
            <a:spAutoFit/>
          </a:bodyPr>
          <a:lstStyle/>
          <a:p>
            <a:pPr indent="457200" fontAlgn="auto"/>
            <a:r>
              <a:rPr lang="zh-CN" altLang="en-US"/>
              <a:t>签约仪式前，孙伟副省长召开了座谈会，了解山东省高校校企合作开展情况以及惠普公司与山东省部分高校的合作项目。李巍然副校长做了发言，提出将与惠普公司在海洋大数据、数字海洋、透明海洋研究领域进一步开展合作。孙伟副省长强调，政府有关部门要进一步提高对开展校企合作的认识，尊重教育规律，发挥高校特色，推进高校与企业共建共享，创新人才培养模式，实现产学研良性互动，为全省经济社会发展服务。</a:t>
            </a:r>
          </a:p>
        </p:txBody>
      </p:sp>
    </p:spTree>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1250"/>
            <a:ext cx="12192316" cy="6855501"/>
          </a:xfrm>
          <a:prstGeom prst="rect">
            <a:avLst/>
          </a:prstGeom>
        </p:spPr>
      </p:pic>
      <p:pic>
        <p:nvPicPr>
          <p:cNvPr id="144" name="图片 1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874369" y="1006"/>
            <a:ext cx="5317311" cy="1467194"/>
          </a:xfrm>
          <a:prstGeom prst="rect">
            <a:avLst/>
          </a:prstGeom>
        </p:spPr>
      </p:pic>
      <p:grpSp>
        <p:nvGrpSpPr>
          <p:cNvPr id="14" name="组合 13"/>
          <p:cNvGrpSpPr/>
          <p:nvPr/>
        </p:nvGrpSpPr>
        <p:grpSpPr>
          <a:xfrm>
            <a:off x="5269392" y="1048400"/>
            <a:ext cx="1479509" cy="1479875"/>
            <a:chOff x="1424722" y="3241695"/>
            <a:chExt cx="1036261" cy="1036518"/>
          </a:xfrm>
        </p:grpSpPr>
        <p:sp>
          <p:nvSpPr>
            <p:cNvPr id="15" name="Oval 53"/>
            <p:cNvSpPr>
              <a:spLocks noChangeArrowheads="1"/>
            </p:cNvSpPr>
            <p:nvPr/>
          </p:nvSpPr>
          <p:spPr bwMode="auto">
            <a:xfrm>
              <a:off x="1424722" y="3241695"/>
              <a:ext cx="1036261" cy="1036518"/>
            </a:xfrm>
            <a:prstGeom prst="ellipse">
              <a:avLst/>
            </a:prstGeom>
            <a:solidFill>
              <a:srgbClr val="E60000"/>
            </a:solidFill>
            <a:ln w="88900"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lIns="91370" tIns="45685" rIns="91370" bIns="45685" anchor="ctr"/>
            <a:lstStyle/>
            <a:p>
              <a:pPr algn="ctr" defTabSz="1218565">
                <a:defRPr/>
              </a:pPr>
              <a:endParaRPr lang="zh-CN" altLang="en-US" sz="5865" kern="0">
                <a:solidFill>
                  <a:prstClr val="white"/>
                </a:solidFill>
                <a:cs typeface="+mn-ea"/>
                <a:sym typeface="+mn-lt"/>
              </a:endParaRPr>
            </a:p>
          </p:txBody>
        </p:sp>
        <p:sp>
          <p:nvSpPr>
            <p:cNvPr id="16" name="Text Box 58"/>
            <p:cNvSpPr txBox="1">
              <a:spLocks noChangeArrowheads="1"/>
            </p:cNvSpPr>
            <p:nvPr/>
          </p:nvSpPr>
          <p:spPr bwMode="auto">
            <a:xfrm>
              <a:off x="1500035" y="3350451"/>
              <a:ext cx="899306" cy="494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70" tIns="45685" rIns="91370" bIns="45685">
              <a:spAutoFit/>
            </a:bodyPr>
            <a:lstStyle/>
            <a:p>
              <a:pPr algn="ctr" defTabSz="1218565">
                <a:defRPr/>
              </a:pPr>
              <a:endParaRPr lang="zh-CN" altLang="en-US" sz="4000" b="1" kern="0" dirty="0">
                <a:solidFill>
                  <a:prstClr val="white"/>
                </a:solidFill>
                <a:cs typeface="+mn-ea"/>
                <a:sym typeface="+mn-lt"/>
              </a:endParaRPr>
            </a:p>
          </p:txBody>
        </p:sp>
      </p:grpSp>
      <p:sp>
        <p:nvSpPr>
          <p:cNvPr id="28" name="矩形 13"/>
          <p:cNvSpPr/>
          <p:nvPr/>
        </p:nvSpPr>
        <p:spPr>
          <a:xfrm flipH="1">
            <a:off x="4387102" y="2791774"/>
            <a:ext cx="3418110" cy="437515"/>
          </a:xfrm>
          <a:custGeom>
            <a:avLst/>
            <a:gdLst>
              <a:gd name="connsiteX0" fmla="*/ 0 w 2600392"/>
              <a:gd name="connsiteY0" fmla="*/ 0 h 1677382"/>
              <a:gd name="connsiteX1" fmla="*/ 2600392 w 2600392"/>
              <a:gd name="connsiteY1" fmla="*/ 0 h 1677382"/>
              <a:gd name="connsiteX2" fmla="*/ 2600392 w 2600392"/>
              <a:gd name="connsiteY2" fmla="*/ 1677382 h 1677382"/>
              <a:gd name="connsiteX3" fmla="*/ 0 w 2600392"/>
              <a:gd name="connsiteY3" fmla="*/ 1677382 h 1677382"/>
              <a:gd name="connsiteX4" fmla="*/ 0 w 2600392"/>
              <a:gd name="connsiteY4" fmla="*/ 0 h 1677382"/>
              <a:gd name="connsiteX0-1" fmla="*/ 0 w 2600392"/>
              <a:gd name="connsiteY0-2" fmla="*/ 0 h 1677382"/>
              <a:gd name="connsiteX1-3" fmla="*/ 2600392 w 2600392"/>
              <a:gd name="connsiteY1-4" fmla="*/ 0 h 1677382"/>
              <a:gd name="connsiteX2-5" fmla="*/ 2600392 w 2600392"/>
              <a:gd name="connsiteY2-6" fmla="*/ 1677382 h 1677382"/>
              <a:gd name="connsiteX3-7" fmla="*/ 0 w 2600392"/>
              <a:gd name="connsiteY3-8" fmla="*/ 1677382 h 1677382"/>
              <a:gd name="connsiteX4-9" fmla="*/ 91440 w 2600392"/>
              <a:gd name="connsiteY4-10" fmla="*/ 91440 h 1677382"/>
              <a:gd name="connsiteX0-11" fmla="*/ 0 w 2600392"/>
              <a:gd name="connsiteY0-12" fmla="*/ 124250 h 1801632"/>
              <a:gd name="connsiteX1-13" fmla="*/ 2600392 w 2600392"/>
              <a:gd name="connsiteY1-14" fmla="*/ 124250 h 1801632"/>
              <a:gd name="connsiteX2-15" fmla="*/ 2600392 w 2600392"/>
              <a:gd name="connsiteY2-16" fmla="*/ 1801632 h 1801632"/>
              <a:gd name="connsiteX3-17" fmla="*/ 0 w 2600392"/>
              <a:gd name="connsiteY3-18" fmla="*/ 1801632 h 1801632"/>
              <a:gd name="connsiteX4-19" fmla="*/ 91440 w 2600392"/>
              <a:gd name="connsiteY4-20" fmla="*/ 215690 h 18016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00392" h="1801632">
                <a:moveTo>
                  <a:pt x="0" y="124250"/>
                </a:moveTo>
                <a:cubicBezTo>
                  <a:pt x="866797" y="124250"/>
                  <a:pt x="2166993" y="-155314"/>
                  <a:pt x="2600392" y="124250"/>
                </a:cubicBezTo>
                <a:lnTo>
                  <a:pt x="2600392" y="1801632"/>
                </a:lnTo>
                <a:lnTo>
                  <a:pt x="0" y="1801632"/>
                </a:lnTo>
                <a:cubicBezTo>
                  <a:pt x="0" y="1242505"/>
                  <a:pt x="91440" y="215690"/>
                  <a:pt x="91440" y="215690"/>
                </a:cubicBezTo>
              </a:path>
            </a:pathLst>
          </a:custGeom>
        </p:spPr>
        <p:txBody>
          <a:bodyPr wrap="square">
            <a:spAutoFit/>
          </a:bodyPr>
          <a:lstStyle/>
          <a:p>
            <a:pPr algn="ctr">
              <a:lnSpc>
                <a:spcPct val="90000"/>
              </a:lnSpc>
            </a:pPr>
            <a:r>
              <a:rPr lang="zh-CN" altLang="en-US" sz="2500" b="1" dirty="0">
                <a:solidFill>
                  <a:srgbClr val="C00000"/>
                </a:solidFill>
                <a:latin typeface="思源黑体 CN Heavy" panose="020B0A00000000000000" pitchFamily="34" charset="-122"/>
                <a:ea typeface="思源黑体 CN Heavy" panose="020B0A00000000000000" pitchFamily="34" charset="-122"/>
                <a:sym typeface="Arial" panose="020B0604020202020204" pitchFamily="34" charset="0"/>
              </a:rPr>
              <a:t>不忘初心牢记使命</a:t>
            </a:r>
          </a:p>
        </p:txBody>
      </p:sp>
      <p:sp>
        <p:nvSpPr>
          <p:cNvPr id="2" name="文本框 1"/>
          <p:cNvSpPr txBox="1"/>
          <p:nvPr/>
        </p:nvSpPr>
        <p:spPr>
          <a:xfrm>
            <a:off x="250825" y="122555"/>
            <a:ext cx="4534535" cy="2861310"/>
          </a:xfrm>
          <a:prstGeom prst="rect">
            <a:avLst/>
          </a:prstGeom>
          <a:noFill/>
        </p:spPr>
        <p:txBody>
          <a:bodyPr wrap="square" rtlCol="0">
            <a:spAutoFit/>
          </a:bodyPr>
          <a:lstStyle/>
          <a:p>
            <a:pPr indent="457200" fontAlgn="auto"/>
            <a:r>
              <a:rPr lang="zh-CN" altLang="en-US"/>
              <a:t>2017年9月19日至23日，由国家自然科学基金委员会主办，大连理工大学和獐子岛集团股份有限公司承办的2017首届水下机器人目标抓取大赛在大连市獐子岛海域举行。大赛项目分为目标识别在线组和离线组、自主抓取组以及定点抓取组。中国海洋大学信息科学与工程学院的4位老师带领6名同学组成两支队伍参赛。经过4天激烈的角逐，中国海洋大学代表队脱颖而出，荣获目标识别在线组一等奖。</a:t>
            </a:r>
          </a:p>
        </p:txBody>
      </p:sp>
      <p:pic>
        <p:nvPicPr>
          <p:cNvPr id="3" name="图片 5"/>
          <p:cNvPicPr>
            <a:picLocks noChangeAspect="1"/>
          </p:cNvPicPr>
          <p:nvPr/>
        </p:nvPicPr>
        <p:blipFill>
          <a:blip r:embed="rId6"/>
          <a:stretch>
            <a:fillRect/>
          </a:stretch>
        </p:blipFill>
        <p:spPr>
          <a:xfrm>
            <a:off x="137160" y="3366770"/>
            <a:ext cx="4077970" cy="2667635"/>
          </a:xfrm>
          <a:prstGeom prst="rect">
            <a:avLst/>
          </a:prstGeom>
          <a:noFill/>
          <a:ln w="9525">
            <a:solidFill>
              <a:schemeClr val="accent1"/>
            </a:solidFill>
          </a:ln>
        </p:spPr>
      </p:pic>
      <p:pic>
        <p:nvPicPr>
          <p:cNvPr id="5" name="图片 3" descr="IMG_256"/>
          <p:cNvPicPr>
            <a:picLocks noChangeAspect="1"/>
          </p:cNvPicPr>
          <p:nvPr/>
        </p:nvPicPr>
        <p:blipFill>
          <a:blip r:embed="rId7"/>
          <a:stretch>
            <a:fillRect/>
          </a:stretch>
        </p:blipFill>
        <p:spPr>
          <a:xfrm>
            <a:off x="4387215" y="3589020"/>
            <a:ext cx="3195320" cy="2223135"/>
          </a:xfrm>
          <a:prstGeom prst="rect">
            <a:avLst/>
          </a:prstGeom>
          <a:noFill/>
          <a:ln w="9525">
            <a:noFill/>
          </a:ln>
        </p:spPr>
      </p:pic>
      <p:pic>
        <p:nvPicPr>
          <p:cNvPr id="20" name="图片 4" descr="IMG_257"/>
          <p:cNvPicPr>
            <a:picLocks noChangeAspect="1"/>
          </p:cNvPicPr>
          <p:nvPr/>
        </p:nvPicPr>
        <p:blipFill>
          <a:blip r:embed="rId8"/>
          <a:stretch>
            <a:fillRect/>
          </a:stretch>
        </p:blipFill>
        <p:spPr>
          <a:xfrm>
            <a:off x="7616190" y="3366770"/>
            <a:ext cx="4489450" cy="2667635"/>
          </a:xfrm>
          <a:prstGeom prst="rect">
            <a:avLst/>
          </a:prstGeom>
          <a:noFill/>
          <a:ln w="9525">
            <a:noFill/>
          </a:ln>
        </p:spPr>
      </p:pic>
      <p:sp>
        <p:nvSpPr>
          <p:cNvPr id="21" name="文本框 20"/>
          <p:cNvSpPr txBox="1"/>
          <p:nvPr/>
        </p:nvSpPr>
        <p:spPr>
          <a:xfrm>
            <a:off x="7616190" y="122555"/>
            <a:ext cx="4379595" cy="3415030"/>
          </a:xfrm>
          <a:prstGeom prst="rect">
            <a:avLst/>
          </a:prstGeom>
          <a:noFill/>
        </p:spPr>
        <p:txBody>
          <a:bodyPr wrap="square" rtlCol="0">
            <a:spAutoFit/>
          </a:bodyPr>
          <a:lstStyle/>
          <a:p>
            <a:pPr indent="457200" fontAlgn="auto"/>
            <a:r>
              <a:rPr lang="zh-CN" altLang="en-US"/>
              <a:t>此次大赛是国际上首次真实近海环境下的智能机器人大赛，吸引了来自中国海洋大学、北京大学、北京航空航天大学、北京工业大学、西北工业大学、日本德岛大学、电子科技大学、大连理工大学、大连海洋大学、大连海事大学、哈尔滨工程大学、海军航空大学、上海航士海洋装备有限公司、中国科学院自动化研究所等国内外著名高校、科研院所派出的16支代表队参赛，同时多名院士，“长江学者”、“国家杰青”在内的150多位高层次专家参加。</a:t>
            </a:r>
          </a:p>
        </p:txBody>
      </p:sp>
      <p:sp>
        <p:nvSpPr>
          <p:cNvPr id="22" name="矩形 21"/>
          <p:cNvSpPr/>
          <p:nvPr/>
        </p:nvSpPr>
        <p:spPr>
          <a:xfrm>
            <a:off x="5269865" y="1130935"/>
            <a:ext cx="1478915" cy="1568450"/>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2017</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p>
        </p:txBody>
      </p:sp>
      <p:sp>
        <p:nvSpPr>
          <p:cNvPr id="23" name="文本框 22"/>
          <p:cNvSpPr txBox="1"/>
          <p:nvPr/>
        </p:nvSpPr>
        <p:spPr>
          <a:xfrm>
            <a:off x="136525" y="6207125"/>
            <a:ext cx="4078605" cy="368300"/>
          </a:xfrm>
          <a:prstGeom prst="rect">
            <a:avLst/>
          </a:prstGeom>
          <a:noFill/>
        </p:spPr>
        <p:txBody>
          <a:bodyPr wrap="square" rtlCol="0">
            <a:spAutoFit/>
          </a:bodyPr>
          <a:lstStyle/>
          <a:p>
            <a:pPr algn="ctr"/>
            <a:r>
              <a:rPr lang="zh-CN" altLang="en-US"/>
              <a:t>评委观看水下目标在线检测比赛现场</a:t>
            </a:r>
          </a:p>
        </p:txBody>
      </p:sp>
      <p:sp>
        <p:nvSpPr>
          <p:cNvPr id="24" name="文本框 23"/>
          <p:cNvSpPr txBox="1"/>
          <p:nvPr/>
        </p:nvSpPr>
        <p:spPr>
          <a:xfrm>
            <a:off x="4418330" y="5950585"/>
            <a:ext cx="3145790" cy="368300"/>
          </a:xfrm>
          <a:prstGeom prst="rect">
            <a:avLst/>
          </a:prstGeom>
          <a:noFill/>
        </p:spPr>
        <p:txBody>
          <a:bodyPr wrap="square" rtlCol="0">
            <a:spAutoFit/>
          </a:bodyPr>
          <a:lstStyle/>
          <a:p>
            <a:pPr algn="ctr"/>
            <a:r>
              <a:rPr lang="zh-CN" altLang="en-US"/>
              <a:t>水下摄像机实时检测结果</a:t>
            </a:r>
          </a:p>
        </p:txBody>
      </p:sp>
      <p:sp>
        <p:nvSpPr>
          <p:cNvPr id="26" name="文本框 25"/>
          <p:cNvSpPr txBox="1"/>
          <p:nvPr/>
        </p:nvSpPr>
        <p:spPr>
          <a:xfrm>
            <a:off x="7613015" y="6158230"/>
            <a:ext cx="4479925" cy="368300"/>
          </a:xfrm>
          <a:prstGeom prst="rect">
            <a:avLst/>
          </a:prstGeom>
          <a:noFill/>
        </p:spPr>
        <p:txBody>
          <a:bodyPr wrap="square" rtlCol="0">
            <a:spAutoFit/>
          </a:bodyPr>
          <a:lstStyle/>
          <a:p>
            <a:pPr algn="ctr"/>
            <a:r>
              <a:rPr lang="zh-CN" altLang="en-US"/>
              <a:t>中国海洋大学代表队上台领奖</a:t>
            </a:r>
          </a:p>
        </p:txBody>
      </p:sp>
    </p:spTree>
  </p:cSld>
  <p:clrMapOvr>
    <a:masterClrMapping/>
  </p:clrMapOvr>
  <mc:AlternateContent xmlns:mc="http://schemas.openxmlformats.org/markup-compatibility/2006" xmlns:p15="http://schemas.microsoft.com/office/powerpoint/2012/main">
    <mc:Choice Requires="p15">
      <p:transition spd="med">
        <p15:prstTrans prst="win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heel(1)">
                                      <p:cBhvr>
                                        <p:cTn id="11" dur="650"/>
                                        <p:tgtEl>
                                          <p:spTgt spid="1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27776"/>
          <a:stretch>
            <a:fillRect/>
          </a:stretch>
        </p:blipFill>
        <p:spPr>
          <a:xfrm>
            <a:off x="-1" y="2455891"/>
            <a:ext cx="12192001" cy="4402109"/>
          </a:xfrm>
          <a:prstGeom prst="rect">
            <a:avLst/>
          </a:prstGeom>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74229"/>
          <a:stretch>
            <a:fillRect/>
          </a:stretch>
        </p:blipFill>
        <p:spPr>
          <a:xfrm>
            <a:off x="-637" y="5090615"/>
            <a:ext cx="12192002" cy="1767385"/>
          </a:xfrm>
          <a:prstGeom prst="rect">
            <a:avLst/>
          </a:prstGeom>
        </p:spPr>
      </p:pic>
      <p:pic>
        <p:nvPicPr>
          <p:cNvPr id="6" name="图片 5"/>
          <p:cNvPicPr>
            <a:picLocks noChangeAspect="1"/>
          </p:cNvPicPr>
          <p:nvPr/>
        </p:nvPicPr>
        <p:blipFill rotWithShape="1">
          <a:blip r:embed="rId5" cstate="print">
            <a:extLst>
              <a:ext uri="{28A0092B-C50C-407E-A947-70E740481C1C}">
                <a14:useLocalDpi xmlns:a14="http://schemas.microsoft.com/office/drawing/2010/main" val="0"/>
              </a:ext>
            </a:extLst>
          </a:blip>
          <a:srcRect t="-198" r="56455" b="74427"/>
          <a:stretch>
            <a:fillRect/>
          </a:stretch>
        </p:blipFill>
        <p:spPr>
          <a:xfrm>
            <a:off x="-2" y="-27296"/>
            <a:ext cx="5308979" cy="1767385"/>
          </a:xfrm>
          <a:prstGeom prst="rect">
            <a:avLst/>
          </a:prstGeom>
        </p:spPr>
      </p:pic>
      <p:pic>
        <p:nvPicPr>
          <p:cNvPr id="10" name="图片 9"/>
          <p:cNvPicPr>
            <a:picLocks noChangeAspect="1"/>
          </p:cNvPicPr>
          <p:nvPr/>
        </p:nvPicPr>
        <p:blipFill rotWithShape="1">
          <a:blip r:embed="rId6" cstate="print">
            <a:extLst>
              <a:ext uri="{28A0092B-C50C-407E-A947-70E740481C1C}">
                <a14:useLocalDpi xmlns:a14="http://schemas.microsoft.com/office/drawing/2010/main" val="0"/>
              </a:ext>
            </a:extLst>
          </a:blip>
          <a:srcRect l="43120" t="7901" r="36998" b="48117"/>
          <a:stretch>
            <a:fillRect/>
          </a:stretch>
        </p:blipFill>
        <p:spPr>
          <a:xfrm>
            <a:off x="4987290" y="57785"/>
            <a:ext cx="2217420" cy="2560955"/>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16412" y="247441"/>
            <a:ext cx="1729921" cy="1572656"/>
          </a:xfrm>
          <a:prstGeom prst="rect">
            <a:avLst/>
          </a:prstGeom>
        </p:spPr>
      </p:pic>
      <p:pic>
        <p:nvPicPr>
          <p:cNvPr id="15" name="纯音乐-中国空军进行曲">
            <a:hlinkClick r:id="" action="ppaction://media"/>
          </p:cNvPr>
          <p:cNvPicPr>
            <a:picLocks noChangeAspect="1"/>
          </p:cNvPicPr>
          <p:nvPr>
            <a:audioFile r:link="rId1"/>
            <p:extLst>
              <p:ext uri="{DAA4B4D4-6D71-4841-9C94-3DE7FCFB9230}">
                <p14:media xmlns:p14="http://schemas.microsoft.com/office/powerpoint/2010/main" r:embed="rId2">
                  <p14:trim end="2088.9375"/>
                </p14:media>
              </p:ext>
            </p:extLst>
          </p:nvPr>
        </p:nvPicPr>
        <p:blipFill>
          <a:blip r:embed="rId8"/>
          <a:stretch>
            <a:fillRect/>
          </a:stretch>
        </p:blipFill>
        <p:spPr>
          <a:xfrm>
            <a:off x="-573206" y="-1887787"/>
            <a:ext cx="609600" cy="609600"/>
          </a:xfrm>
          <a:prstGeom prst="rect">
            <a:avLst/>
          </a:prstGeom>
        </p:spPr>
      </p:pic>
      <p:pic>
        <p:nvPicPr>
          <p:cNvPr id="2" name="图片 13" descr="bb909ce2-b22a-4aad-aa64-96e32f05bf29[1]"/>
          <p:cNvPicPr>
            <a:picLocks noChangeAspect="1"/>
          </p:cNvPicPr>
          <p:nvPr/>
        </p:nvPicPr>
        <p:blipFill>
          <a:blip r:embed="rId9"/>
          <a:stretch>
            <a:fillRect/>
          </a:stretch>
        </p:blipFill>
        <p:spPr>
          <a:xfrm>
            <a:off x="2428240" y="821690"/>
            <a:ext cx="2881630" cy="2021840"/>
          </a:xfrm>
          <a:prstGeom prst="rect">
            <a:avLst/>
          </a:prstGeom>
        </p:spPr>
      </p:pic>
      <p:pic>
        <p:nvPicPr>
          <p:cNvPr id="3" name="图片 1" descr="IMG_256"/>
          <p:cNvPicPr>
            <a:picLocks noChangeAspect="1"/>
          </p:cNvPicPr>
          <p:nvPr/>
        </p:nvPicPr>
        <p:blipFill>
          <a:blip r:embed="rId10"/>
          <a:stretch>
            <a:fillRect/>
          </a:stretch>
        </p:blipFill>
        <p:spPr>
          <a:xfrm>
            <a:off x="2428240" y="3416300"/>
            <a:ext cx="2881630" cy="2041525"/>
          </a:xfrm>
          <a:prstGeom prst="rect">
            <a:avLst/>
          </a:prstGeom>
          <a:noFill/>
          <a:ln w="9525">
            <a:noFill/>
          </a:ln>
        </p:spPr>
      </p:pic>
      <p:pic>
        <p:nvPicPr>
          <p:cNvPr id="16" name="图片 12" descr="IMG_256"/>
          <p:cNvPicPr>
            <a:picLocks noChangeAspect="1"/>
          </p:cNvPicPr>
          <p:nvPr/>
        </p:nvPicPr>
        <p:blipFill>
          <a:blip r:embed="rId11"/>
          <a:stretch>
            <a:fillRect/>
          </a:stretch>
        </p:blipFill>
        <p:spPr>
          <a:xfrm>
            <a:off x="6664960" y="821690"/>
            <a:ext cx="3018155" cy="2021840"/>
          </a:xfrm>
          <a:prstGeom prst="rect">
            <a:avLst/>
          </a:prstGeom>
          <a:noFill/>
          <a:ln w="9525">
            <a:noFill/>
          </a:ln>
        </p:spPr>
      </p:pic>
      <p:pic>
        <p:nvPicPr>
          <p:cNvPr id="17" name="图片 7" descr="IMG_256"/>
          <p:cNvPicPr>
            <a:picLocks noChangeAspect="1"/>
          </p:cNvPicPr>
          <p:nvPr/>
        </p:nvPicPr>
        <p:blipFill>
          <a:blip r:embed="rId12"/>
          <a:stretch>
            <a:fillRect/>
          </a:stretch>
        </p:blipFill>
        <p:spPr>
          <a:xfrm>
            <a:off x="6664960" y="3416300"/>
            <a:ext cx="3018155" cy="2042160"/>
          </a:xfrm>
          <a:prstGeom prst="rect">
            <a:avLst/>
          </a:prstGeom>
          <a:noFill/>
          <a:ln w="9525">
            <a:noFill/>
          </a:ln>
        </p:spPr>
      </p:pic>
      <p:sp>
        <p:nvSpPr>
          <p:cNvPr id="19" name="矩形 18"/>
          <p:cNvSpPr/>
          <p:nvPr/>
        </p:nvSpPr>
        <p:spPr>
          <a:xfrm>
            <a:off x="5165725" y="2642870"/>
            <a:ext cx="1703070" cy="1568450"/>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2018</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p>
        </p:txBody>
      </p:sp>
      <p:sp>
        <p:nvSpPr>
          <p:cNvPr id="20" name="文本框 19"/>
          <p:cNvSpPr txBox="1"/>
          <p:nvPr/>
        </p:nvSpPr>
        <p:spPr>
          <a:xfrm>
            <a:off x="217805" y="57785"/>
            <a:ext cx="5092065" cy="3415030"/>
          </a:xfrm>
          <a:prstGeom prst="rect">
            <a:avLst/>
          </a:prstGeom>
          <a:noFill/>
        </p:spPr>
        <p:txBody>
          <a:bodyPr wrap="square" rtlCol="0">
            <a:spAutoFit/>
          </a:bodyPr>
          <a:lstStyle/>
          <a:p>
            <a:pPr indent="457200" fontAlgn="auto"/>
            <a:r>
              <a:rPr lang="zh-CN" altLang="en-US"/>
              <a:t>2018年5月4日，中国海洋大学信息科学与工程学院计算机科学与技术系学位授权点现场评估会议在崂山校区信息</a:t>
            </a:r>
          </a:p>
          <a:p>
            <a:pPr indent="0" fontAlgn="auto"/>
            <a:r>
              <a:rPr lang="zh-CN" altLang="en-US"/>
              <a:t>楼北楼A423举行，副</a:t>
            </a:r>
          </a:p>
          <a:p>
            <a:pPr indent="0" fontAlgn="auto"/>
            <a:r>
              <a:rPr lang="zh-CN" altLang="en-US"/>
              <a:t>校长闫菊出席会议并</a:t>
            </a:r>
          </a:p>
          <a:p>
            <a:pPr indent="0" fontAlgn="auto"/>
            <a:r>
              <a:rPr lang="zh-CN" altLang="en-US"/>
              <a:t>致辞。上海交通大学</a:t>
            </a:r>
          </a:p>
          <a:p>
            <a:pPr indent="0" fontAlgn="auto"/>
            <a:r>
              <a:rPr lang="zh-CN" altLang="en-US"/>
              <a:t>计算机系主任过敏意</a:t>
            </a:r>
          </a:p>
          <a:p>
            <a:pPr indent="0" fontAlgn="auto"/>
            <a:r>
              <a:rPr lang="zh-CN" altLang="en-US"/>
              <a:t>教授、南京大学计算</a:t>
            </a:r>
          </a:p>
          <a:p>
            <a:pPr indent="0" fontAlgn="auto"/>
            <a:r>
              <a:rPr lang="zh-CN" altLang="en-US"/>
              <a:t>机系主任李宣东教授</a:t>
            </a:r>
          </a:p>
          <a:p>
            <a:pPr indent="0" fontAlgn="auto"/>
            <a:r>
              <a:rPr lang="zh-CN" altLang="en-US"/>
              <a:t>、北京理工大学信息</a:t>
            </a:r>
          </a:p>
          <a:p>
            <a:pPr indent="0" fontAlgn="auto"/>
            <a:r>
              <a:rPr lang="zh-CN" altLang="en-US"/>
              <a:t>科学与工程学院副院长王国仁教授分别担任现场评估专家组组长。</a:t>
            </a:r>
          </a:p>
        </p:txBody>
      </p:sp>
      <p:sp>
        <p:nvSpPr>
          <p:cNvPr id="22" name="文本框 21"/>
          <p:cNvSpPr txBox="1"/>
          <p:nvPr/>
        </p:nvSpPr>
        <p:spPr>
          <a:xfrm>
            <a:off x="307975" y="3794125"/>
            <a:ext cx="1811020" cy="2584450"/>
          </a:xfrm>
          <a:prstGeom prst="rect">
            <a:avLst/>
          </a:prstGeom>
          <a:noFill/>
        </p:spPr>
        <p:txBody>
          <a:bodyPr wrap="square" rtlCol="0">
            <a:spAutoFit/>
          </a:bodyPr>
          <a:lstStyle/>
          <a:p>
            <a:pPr indent="457200" fontAlgn="auto"/>
            <a:r>
              <a:rPr lang="zh-CN" altLang="en-US"/>
              <a:t>5月27日，受教育部高等教育教学评估中心委托，中国工程教育专业认证协会专家组赴中国海洋大学开展计算机科学与技术专业工程教育认证。</a:t>
            </a:r>
          </a:p>
        </p:txBody>
      </p:sp>
      <p:sp>
        <p:nvSpPr>
          <p:cNvPr id="25" name="文本框 24"/>
          <p:cNvSpPr txBox="1"/>
          <p:nvPr/>
        </p:nvSpPr>
        <p:spPr>
          <a:xfrm>
            <a:off x="7589520" y="57785"/>
            <a:ext cx="4307840" cy="2584450"/>
          </a:xfrm>
          <a:prstGeom prst="rect">
            <a:avLst/>
          </a:prstGeom>
          <a:noFill/>
        </p:spPr>
        <p:txBody>
          <a:bodyPr wrap="square" rtlCol="0">
            <a:spAutoFit/>
          </a:bodyPr>
          <a:lstStyle/>
          <a:p>
            <a:pPr indent="457200" fontAlgn="auto"/>
            <a:r>
              <a:rPr lang="zh-CN" altLang="en-US"/>
              <a:t>2018年9月21日，中国海洋大学参赛代表队“Mech-Whale战队”在2018年                            </a:t>
            </a:r>
            <a:r>
              <a:rPr lang="en-US" altLang="zh-CN"/>
              <a:t>		     </a:t>
            </a:r>
            <a:r>
              <a:rPr lang="zh-CN" altLang="en-US"/>
              <a:t>“黄鹤杯”RHG机器 </a:t>
            </a:r>
            <a:r>
              <a:rPr lang="en-US" altLang="zh-CN"/>
              <a:t>		      </a:t>
            </a:r>
            <a:r>
              <a:rPr lang="zh-CN" altLang="en-US"/>
              <a:t>人网络安全大赛中</a:t>
            </a:r>
            <a:r>
              <a:rPr lang="en-US" altLang="zh-CN"/>
              <a:t>		      </a:t>
            </a:r>
            <a:r>
              <a:rPr lang="zh-CN" altLang="en-US"/>
              <a:t>荣获季军。</a:t>
            </a:r>
          </a:p>
          <a:p>
            <a:pPr indent="457200" fontAlgn="auto"/>
            <a:endParaRPr lang="zh-CN" altLang="en-US"/>
          </a:p>
          <a:p>
            <a:pPr indent="457200" fontAlgn="auto"/>
            <a:endParaRPr lang="zh-CN" altLang="en-US"/>
          </a:p>
          <a:p>
            <a:pPr indent="457200" fontAlgn="auto"/>
            <a:endParaRPr lang="zh-CN" altLang="en-US"/>
          </a:p>
          <a:p>
            <a:pPr indent="457200" fontAlgn="auto"/>
            <a:endParaRPr lang="zh-CN" altLang="en-US"/>
          </a:p>
        </p:txBody>
      </p:sp>
      <p:sp>
        <p:nvSpPr>
          <p:cNvPr id="26" name="文本框 25"/>
          <p:cNvSpPr txBox="1"/>
          <p:nvPr/>
        </p:nvSpPr>
        <p:spPr>
          <a:xfrm>
            <a:off x="9803130" y="1416685"/>
            <a:ext cx="2388235" cy="1753235"/>
          </a:xfrm>
          <a:prstGeom prst="rect">
            <a:avLst/>
          </a:prstGeom>
          <a:noFill/>
        </p:spPr>
        <p:txBody>
          <a:bodyPr wrap="square" rtlCol="0">
            <a:spAutoFit/>
          </a:bodyPr>
          <a:lstStyle/>
          <a:p>
            <a:pPr indent="457200" fontAlgn="auto"/>
            <a:r>
              <a:rPr lang="zh-CN" altLang="en-US"/>
              <a:t>武汉东西湖区委常委、区人民政府副区长何建文，武汉市互联网信息办公室副主任王烁为二等奖获奖战队颁奖。</a:t>
            </a:r>
          </a:p>
        </p:txBody>
      </p:sp>
      <p:sp>
        <p:nvSpPr>
          <p:cNvPr id="27" name="文本框 26"/>
          <p:cNvSpPr txBox="1"/>
          <p:nvPr/>
        </p:nvSpPr>
        <p:spPr>
          <a:xfrm>
            <a:off x="9888855" y="3720465"/>
            <a:ext cx="2032000" cy="2306955"/>
          </a:xfrm>
          <a:prstGeom prst="rect">
            <a:avLst/>
          </a:prstGeom>
          <a:noFill/>
        </p:spPr>
        <p:txBody>
          <a:bodyPr wrap="square" rtlCol="0">
            <a:spAutoFit/>
          </a:bodyPr>
          <a:lstStyle/>
          <a:p>
            <a:pPr indent="457200" fontAlgn="auto"/>
            <a:r>
              <a:rPr lang="zh-CN" altLang="en-US"/>
              <a:t>我系研一孙磊和大三的房建、吕文杰、张政四名同学组成的Blue-Whale海大代表队参加360 IoT破解大奖赛夺冠，并获360 SRC致谢，荣获奖金58000元。</a:t>
            </a:r>
          </a:p>
        </p:txBody>
      </p:sp>
      <p:sp>
        <p:nvSpPr>
          <p:cNvPr id="28" name="文本框 27"/>
          <p:cNvSpPr txBox="1"/>
          <p:nvPr/>
        </p:nvSpPr>
        <p:spPr>
          <a:xfrm>
            <a:off x="6632575" y="5691505"/>
            <a:ext cx="3170555" cy="645160"/>
          </a:xfrm>
          <a:prstGeom prst="rect">
            <a:avLst/>
          </a:prstGeom>
          <a:noFill/>
        </p:spPr>
        <p:txBody>
          <a:bodyPr wrap="square" rtlCol="0">
            <a:spAutoFit/>
          </a:bodyPr>
          <a:lstStyle/>
          <a:p>
            <a:pPr algn="ctr"/>
            <a:r>
              <a:rPr lang="zh-CN" altLang="en-US"/>
              <a:t>48小时激战！Blue-Whale战队上演绝境反转</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repeatCount="indefinite" fill="remove" display="0">
                  <p:stCondLst>
                    <p:cond delay="indefinite"/>
                  </p:stCondLst>
                  <p:endCondLst>
                    <p:cond evt="onStopAudio" delay="0">
                      <p:tgtEl>
                        <p:sldTgt/>
                      </p:tgtEl>
                    </p:cond>
                  </p:endCondLst>
                </p:cTn>
                <p:tgtEl>
                  <p:spTgt spid="15"/>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t="53329"/>
          <a:stretch>
            <a:fillRect/>
          </a:stretch>
        </p:blipFill>
        <p:spPr>
          <a:xfrm>
            <a:off x="0" y="5143500"/>
            <a:ext cx="12192000" cy="1714500"/>
          </a:xfrm>
          <a:prstGeom prst="rect">
            <a:avLst/>
          </a:prstGeom>
        </p:spPr>
      </p:pic>
      <p:grpSp>
        <p:nvGrpSpPr>
          <p:cNvPr id="17" name="组合 16"/>
          <p:cNvGrpSpPr/>
          <p:nvPr/>
        </p:nvGrpSpPr>
        <p:grpSpPr>
          <a:xfrm>
            <a:off x="3702685" y="987425"/>
            <a:ext cx="4862830" cy="554355"/>
            <a:chOff x="3553431" y="4389107"/>
            <a:chExt cx="5301205" cy="480053"/>
          </a:xfrm>
        </p:grpSpPr>
        <p:cxnSp>
          <p:nvCxnSpPr>
            <p:cNvPr id="18" name="淘宝网chenying0907出品 54"/>
            <p:cNvCxnSpPr/>
            <p:nvPr/>
          </p:nvCxnSpPr>
          <p:spPr>
            <a:xfrm>
              <a:off x="3553431" y="4617548"/>
              <a:ext cx="5301205" cy="0"/>
            </a:xfrm>
            <a:prstGeom prst="line">
              <a:avLst/>
            </a:prstGeom>
            <a:noFill/>
            <a:ln w="19050" cap="flat" cmpd="sng" algn="ctr">
              <a:solidFill>
                <a:srgbClr val="FF0000"/>
              </a:solidFill>
              <a:prstDash val="solid"/>
              <a:miter lim="800000"/>
            </a:ln>
            <a:effectLst/>
          </p:spPr>
        </p:cxnSp>
        <p:sp>
          <p:nvSpPr>
            <p:cNvPr id="19" name="圆角淘宝网chenying0907出品 55"/>
            <p:cNvSpPr/>
            <p:nvPr/>
          </p:nvSpPr>
          <p:spPr>
            <a:xfrm>
              <a:off x="4472668" y="4389107"/>
              <a:ext cx="3456384" cy="480053"/>
            </a:xfrm>
            <a:prstGeom prst="round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65" b="0" i="0" u="none" strike="noStrike" kern="0" cap="none" spc="0" normalizeH="0" baseline="0" noProof="0" dirty="0">
                <a:ln>
                  <a:noFill/>
                </a:ln>
                <a:solidFill>
                  <a:prstClr val="white"/>
                </a:solidFill>
                <a:effectLst/>
                <a:uLnTx/>
                <a:uFillTx/>
                <a:cs typeface="+mn-ea"/>
                <a:sym typeface="+mn-lt"/>
              </a:endParaRPr>
            </a:p>
          </p:txBody>
        </p:sp>
      </p:grpSp>
      <p:pic>
        <p:nvPicPr>
          <p:cNvPr id="22" name="图片 21"/>
          <p:cNvPicPr>
            <a:picLocks noChangeAspect="1"/>
          </p:cNvPicPr>
          <p:nvPr/>
        </p:nvPicPr>
        <p:blipFill rotWithShape="1">
          <a:blip r:embed="rId7" cstate="print">
            <a:extLst>
              <a:ext uri="{28A0092B-C50C-407E-A947-70E740481C1C}">
                <a14:useLocalDpi xmlns:a14="http://schemas.microsoft.com/office/drawing/2010/main" val="0"/>
              </a:ext>
            </a:extLst>
          </a:blip>
          <a:srcRect l="77474" b="14080"/>
          <a:stretch>
            <a:fillRect/>
          </a:stretch>
        </p:blipFill>
        <p:spPr>
          <a:xfrm>
            <a:off x="10585260" y="2554514"/>
            <a:ext cx="1606740" cy="3063861"/>
          </a:xfrm>
          <a:prstGeom prst="rect">
            <a:avLst/>
          </a:prstGeom>
        </p:spPr>
      </p:pic>
      <p:pic>
        <p:nvPicPr>
          <p:cNvPr id="23" name="图片 22"/>
          <p:cNvPicPr>
            <a:picLocks noChangeAspect="1"/>
          </p:cNvPicPr>
          <p:nvPr/>
        </p:nvPicPr>
        <p:blipFill rotWithShape="1">
          <a:blip r:embed="rId8" cstate="print">
            <a:extLst>
              <a:ext uri="{28A0092B-C50C-407E-A947-70E740481C1C}">
                <a14:useLocalDpi xmlns:a14="http://schemas.microsoft.com/office/drawing/2010/main" val="0"/>
              </a:ext>
            </a:extLst>
          </a:blip>
          <a:srcRect l="52423" t="53132"/>
          <a:stretch>
            <a:fillRect/>
          </a:stretch>
        </p:blipFill>
        <p:spPr>
          <a:xfrm>
            <a:off x="7378700" y="4473219"/>
            <a:ext cx="4821933" cy="2374692"/>
          </a:xfrm>
          <a:prstGeom prst="rect">
            <a:avLst/>
          </a:prstGeom>
        </p:spPr>
      </p:pic>
      <p:sp>
        <p:nvSpPr>
          <p:cNvPr id="25" name="文本框 24"/>
          <p:cNvSpPr txBox="1"/>
          <p:nvPr/>
        </p:nvSpPr>
        <p:spPr>
          <a:xfrm>
            <a:off x="2067560" y="189230"/>
            <a:ext cx="8270875" cy="645160"/>
          </a:xfrm>
          <a:prstGeom prst="rect">
            <a:avLst/>
          </a:prstGeom>
          <a:noFill/>
        </p:spPr>
        <p:txBody>
          <a:bodyPr wrap="square" rtlCol="0">
            <a:spAutoFit/>
          </a:bodyPr>
          <a:lstStyle/>
          <a:p>
            <a:pPr algn="ctr"/>
            <a:r>
              <a:rPr lang="zh-CN" altLang="en-US" sz="3600" dirty="0">
                <a:solidFill>
                  <a:srgbClr val="FF0000"/>
                </a:solidFill>
                <a:effectLst>
                  <a:outerShdw blurRad="38100" dist="38100" dir="2700000" algn="tl">
                    <a:srgbClr val="000000">
                      <a:alpha val="43137"/>
                    </a:srgbClr>
                  </a:outerShdw>
                </a:effectLst>
                <a:latin typeface="迷你简习字" panose="020B0602010101010101" pitchFamily="33" charset="-122"/>
                <a:ea typeface="迷你简习字" panose="020B0602010101010101" pitchFamily="33" charset="-122"/>
                <a:cs typeface="+mn-ea"/>
                <a:sym typeface="+mn-lt"/>
              </a:rPr>
              <a:t>不忘初心  牢记使命</a:t>
            </a:r>
          </a:p>
        </p:txBody>
      </p:sp>
      <p:pic>
        <p:nvPicPr>
          <p:cNvPr id="20" name="J.T.Peterson - Tales of Neverland - 纯音乐版">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cstate="print"/>
          <a:stretch>
            <a:fillRect/>
          </a:stretch>
        </p:blipFill>
        <p:spPr>
          <a:xfrm>
            <a:off x="-794044" y="346599"/>
            <a:ext cx="487363" cy="487363"/>
          </a:xfrm>
          <a:prstGeom prst="rect">
            <a:avLst/>
          </a:prstGeom>
        </p:spPr>
      </p:pic>
      <p:pic>
        <p:nvPicPr>
          <p:cNvPr id="2" name="图片 1"/>
          <p:cNvPicPr>
            <a:picLocks noChangeAspect="1"/>
          </p:cNvPicPr>
          <p:nvPr/>
        </p:nvPicPr>
        <p:blipFill rotWithShape="1">
          <a:blip r:embed="rId10" cstate="hqprint">
            <a:extLst>
              <a:ext uri="{28A0092B-C50C-407E-A947-70E740481C1C}">
                <a14:useLocalDpi xmlns:a14="http://schemas.microsoft.com/office/drawing/2010/main" val="0"/>
              </a:ext>
            </a:extLst>
          </a:blip>
          <a:srcRect/>
          <a:stretch>
            <a:fillRect/>
          </a:stretch>
        </p:blipFill>
        <p:spPr>
          <a:xfrm>
            <a:off x="0" y="4279265"/>
            <a:ext cx="3283585" cy="2315845"/>
          </a:xfrm>
          <a:prstGeom prst="rect">
            <a:avLst/>
          </a:prstGeom>
        </p:spPr>
      </p:pic>
      <p:sp>
        <p:nvSpPr>
          <p:cNvPr id="3" name="矩形 2"/>
          <p:cNvSpPr/>
          <p:nvPr/>
        </p:nvSpPr>
        <p:spPr>
          <a:xfrm>
            <a:off x="5020310" y="835025"/>
            <a:ext cx="2358390" cy="829945"/>
          </a:xfrm>
          <a:prstGeom prst="rect">
            <a:avLst/>
          </a:prstGeom>
          <a:noFill/>
          <a:ln>
            <a:noFill/>
          </a:ln>
        </p:spPr>
        <p:txBody>
          <a:bodyPr wrap="square" rtlCol="0" anchor="t">
            <a:spAutoFit/>
          </a:bodyPr>
          <a:lstStyle/>
          <a:p>
            <a:pPr algn="ctr"/>
            <a:r>
              <a:rPr lang="en-US" altLang="zh-CN" sz="4800" b="1">
                <a:ln w="9525">
                  <a:solidFill>
                    <a:schemeClr val="bg1"/>
                  </a:solidFill>
                  <a:prstDash val="solid"/>
                </a:ln>
                <a:solidFill>
                  <a:schemeClr val="tx1"/>
                </a:solidFill>
                <a:effectLst>
                  <a:outerShdw blurRad="12700" dist="38100" dir="2700000" algn="tl" rotWithShape="0">
                    <a:schemeClr val="bg1">
                      <a:lumMod val="50000"/>
                    </a:schemeClr>
                  </a:outerShdw>
                </a:effectLst>
              </a:rPr>
              <a:t>2019</a:t>
            </a:r>
            <a:r>
              <a:rPr lang="zh-CN" altLang="en-US" sz="4800" b="1">
                <a:ln w="9525">
                  <a:solidFill>
                    <a:schemeClr val="bg1"/>
                  </a:solidFill>
                  <a:prstDash val="solid"/>
                </a:ln>
                <a:solidFill>
                  <a:schemeClr val="tx1"/>
                </a:solidFill>
                <a:effectLst>
                  <a:outerShdw blurRad="12700" dist="38100" dir="2700000" algn="tl" rotWithShape="0">
                    <a:schemeClr val="bg1">
                      <a:lumMod val="50000"/>
                    </a:schemeClr>
                  </a:outerShdw>
                </a:effectLst>
              </a:rPr>
              <a:t>年</a:t>
            </a:r>
          </a:p>
        </p:txBody>
      </p:sp>
      <p:pic>
        <p:nvPicPr>
          <p:cNvPr id="6" name="图片 6" descr="IMG_256"/>
          <p:cNvPicPr>
            <a:picLocks noChangeAspect="1"/>
          </p:cNvPicPr>
          <p:nvPr/>
        </p:nvPicPr>
        <p:blipFill>
          <a:blip r:embed="rId11"/>
          <a:stretch>
            <a:fillRect/>
          </a:stretch>
        </p:blipFill>
        <p:spPr>
          <a:xfrm>
            <a:off x="3532505" y="1992630"/>
            <a:ext cx="5033010" cy="3347085"/>
          </a:xfrm>
          <a:prstGeom prst="rect">
            <a:avLst/>
          </a:prstGeom>
          <a:noFill/>
          <a:ln w="9525">
            <a:noFill/>
          </a:ln>
        </p:spPr>
      </p:pic>
      <p:sp>
        <p:nvSpPr>
          <p:cNvPr id="4" name="文本框 3"/>
          <p:cNvSpPr txBox="1"/>
          <p:nvPr/>
        </p:nvSpPr>
        <p:spPr>
          <a:xfrm>
            <a:off x="3532505" y="5582920"/>
            <a:ext cx="5420995" cy="645160"/>
          </a:xfrm>
          <a:prstGeom prst="rect">
            <a:avLst/>
          </a:prstGeom>
          <a:noFill/>
        </p:spPr>
        <p:txBody>
          <a:bodyPr wrap="square" rtlCol="0">
            <a:spAutoFit/>
          </a:bodyPr>
          <a:lstStyle/>
          <a:p>
            <a:pPr algn="ctr"/>
            <a:r>
              <a:rPr lang="zh-CN" altLang="en-US"/>
              <a:t> Blue-Whale战队上台领奖（左二至左四分别为：房建、申一鸣、孙磊、邢禹）</a:t>
            </a:r>
          </a:p>
        </p:txBody>
      </p:sp>
      <p:sp>
        <p:nvSpPr>
          <p:cNvPr id="27" name="文本框 26"/>
          <p:cNvSpPr txBox="1"/>
          <p:nvPr/>
        </p:nvSpPr>
        <p:spPr>
          <a:xfrm>
            <a:off x="26035" y="737235"/>
            <a:ext cx="3506470" cy="5592445"/>
          </a:xfrm>
          <a:prstGeom prst="rect">
            <a:avLst/>
          </a:prstGeom>
          <a:noFill/>
        </p:spPr>
        <p:txBody>
          <a:bodyPr vert="eaVert" wrap="square" rtlCol="0">
            <a:spAutoFit/>
          </a:bodyPr>
          <a:lstStyle/>
          <a:p>
            <a:pPr indent="457200" fontAlgn="auto">
              <a:lnSpc>
                <a:spcPct val="150000"/>
              </a:lnSpc>
            </a:pPr>
            <a:r>
              <a:rPr lang="zh-CN" altLang="en-US"/>
              <a:t>2019年7月5日-7日，在北京举办的2019 WCTF世界黑客大师赛上，中国海洋大学的Blue-Whale战队获新锐赛季军，并赢得2万元人民币奖励。团队指导教师曲海鹏获优秀指导教师奖。本次参赛的十支新锐队伍包括来自清华大学、复旦大学、北京航空航天大学、北京邮电大学、中科院信工所等知名高校和研究所的CTF团队，最终中科院的NeSE战队、复旦大学的sixstar战队和中国海洋大学Blue-Whale战队分别夺得冠亚季军。</a:t>
            </a:r>
          </a:p>
        </p:txBody>
      </p:sp>
      <p:sp>
        <p:nvSpPr>
          <p:cNvPr id="28" name="文本框 27"/>
          <p:cNvSpPr txBox="1"/>
          <p:nvPr/>
        </p:nvSpPr>
        <p:spPr>
          <a:xfrm>
            <a:off x="8876030" y="736600"/>
            <a:ext cx="3091180" cy="5593715"/>
          </a:xfrm>
          <a:prstGeom prst="rect">
            <a:avLst/>
          </a:prstGeom>
          <a:noFill/>
        </p:spPr>
        <p:txBody>
          <a:bodyPr vert="eaVert" wrap="square" rtlCol="0">
            <a:spAutoFit/>
          </a:bodyPr>
          <a:lstStyle/>
          <a:p>
            <a:pPr indent="457200" fontAlgn="auto">
              <a:lnSpc>
                <a:spcPct val="150000"/>
              </a:lnSpc>
            </a:pPr>
            <a:r>
              <a:rPr lang="zh-CN" altLang="en-US"/>
              <a:t>Blue-Whale战队由信息科学与工程学院信息安全实验室的Blue-Whale网络安全研究团队组建，近年来多次参加国内、国际知名黑客竞赛并取得优良战绩。</a:t>
            </a:r>
          </a:p>
          <a:p>
            <a:pPr indent="457200" fontAlgn="auto">
              <a:lnSpc>
                <a:spcPct val="150000"/>
              </a:lnSpc>
            </a:pPr>
            <a:r>
              <a:rPr lang="zh-CN" altLang="en-US"/>
              <a:t>从加入到信息科学与工程学院蓝鲸社的新生培训开始，到选拔进入信息安全实验室的Blue-Whale团队参与深度训练，再到在重要比赛中担任战队主力队员，每一名队员都经历了3年以上的艰苦学习和训练。</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16" presetClass="entr" presetSubtype="21"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barn(inVertical)">
                                      <p:cBhvr>
                                        <p:cTn id="9" dur="500"/>
                                        <p:tgtEl>
                                          <p:spTgt spid="25"/>
                                        </p:tgtEl>
                                      </p:cBhvr>
                                    </p:animEffect>
                                  </p:childTnLst>
                                </p:cTn>
                              </p:par>
                            </p:childTnLst>
                          </p:cTn>
                        </p:par>
                        <p:par>
                          <p:cTn id="10" fill="hold">
                            <p:stCondLst>
                              <p:cond delay="0"/>
                            </p:stCondLst>
                            <p:childTnLst>
                              <p:par>
                                <p:cTn id="11" presetID="5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1000"/>
                                        <p:tgtEl>
                                          <p:spTgt spid="23"/>
                                        </p:tgtEl>
                                      </p:cBhvr>
                                    </p:animEffect>
                                  </p:childTnLst>
                                </p:cTn>
                              </p:par>
                            </p:childTnLst>
                          </p:cTn>
                        </p:par>
                        <p:par>
                          <p:cTn id="20" fill="hold">
                            <p:stCondLst>
                              <p:cond delay="15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10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0" repeatCount="indefinite" fill="hold" display="0">
                  <p:stCondLst>
                    <p:cond delay="indefinite"/>
                  </p:stCondLst>
                  <p:endCondLst>
                    <p:cond evt="onStopAudio" delay="0">
                      <p:tgtEl>
                        <p:sldTgt/>
                      </p:tgtEl>
                    </p:cond>
                  </p:endCondLst>
                </p:cTn>
                <p:tgtEl>
                  <p:spTgt spid="20"/>
                </p:tgtEl>
              </p:cMediaNode>
            </p:audio>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4603960"/>
            <a:ext cx="3053293" cy="1959175"/>
            <a:chOff x="2572483" y="2185646"/>
            <a:chExt cx="3053293" cy="195917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b="25347"/>
            <a:stretch>
              <a:fillRect/>
            </a:stretch>
          </p:blipFill>
          <p:spPr>
            <a:xfrm rot="2917616" flipH="1">
              <a:off x="3119542" y="1638587"/>
              <a:ext cx="1959175" cy="3053293"/>
            </a:xfrm>
            <a:prstGeom prst="rect">
              <a:avLst/>
            </a:prstGeom>
          </p:spPr>
        </p:pic>
        <p:sp>
          <p:nvSpPr>
            <p:cNvPr id="15" name="任意多边形: 形状 5"/>
            <p:cNvSpPr/>
            <p:nvPr/>
          </p:nvSpPr>
          <p:spPr>
            <a:xfrm rot="2691678">
              <a:off x="3637390" y="2474072"/>
              <a:ext cx="783142" cy="944656"/>
            </a:xfrm>
            <a:custGeom>
              <a:avLst/>
              <a:gdLst>
                <a:gd name="connsiteX0" fmla="*/ 23201 w 3424938"/>
                <a:gd name="connsiteY0" fmla="*/ 537318 h 4096255"/>
                <a:gd name="connsiteX1" fmla="*/ 91182 w 3424938"/>
                <a:gd name="connsiteY1" fmla="*/ 477367 h 4096255"/>
                <a:gd name="connsiteX2" fmla="*/ 2564311 w 3424938"/>
                <a:gd name="connsiteY2" fmla="*/ 492213 h 4096255"/>
                <a:gd name="connsiteX3" fmla="*/ 3011855 w 3424938"/>
                <a:gd name="connsiteY3" fmla="*/ 1334125 h 4096255"/>
                <a:gd name="connsiteX4" fmla="*/ 3024990 w 3424938"/>
                <a:gd name="connsiteY4" fmla="*/ 1412639 h 4096255"/>
                <a:gd name="connsiteX5" fmla="*/ 3424938 w 3424938"/>
                <a:gd name="connsiteY5" fmla="*/ 1412639 h 4096255"/>
                <a:gd name="connsiteX6" fmla="*/ 3424938 w 3424938"/>
                <a:gd name="connsiteY6" fmla="*/ 2032815 h 4096255"/>
                <a:gd name="connsiteX7" fmla="*/ 3024005 w 3424938"/>
                <a:gd name="connsiteY7" fmla="*/ 2032815 h 4096255"/>
                <a:gd name="connsiteX8" fmla="*/ 2995236 w 3424938"/>
                <a:gd name="connsiteY8" fmla="*/ 2172330 h 4096255"/>
                <a:gd name="connsiteX9" fmla="*/ 2558303 w 3424938"/>
                <a:gd name="connsiteY9" fmla="*/ 2974218 h 4096255"/>
                <a:gd name="connsiteX10" fmla="*/ 1456026 w 3424938"/>
                <a:gd name="connsiteY10" fmla="*/ 3536437 h 4096255"/>
                <a:gd name="connsiteX11" fmla="*/ 1430159 w 3424938"/>
                <a:gd name="connsiteY11" fmla="*/ 3538056 h 4096255"/>
                <a:gd name="connsiteX12" fmla="*/ 1437776 w 3424938"/>
                <a:gd name="connsiteY12" fmla="*/ 3540342 h 4096255"/>
                <a:gd name="connsiteX13" fmla="*/ 1533222 w 3424938"/>
                <a:gd name="connsiteY13" fmla="*/ 3604128 h 4096255"/>
                <a:gd name="connsiteX14" fmla="*/ 1532785 w 3424938"/>
                <a:gd name="connsiteY14" fmla="*/ 4012456 h 4096255"/>
                <a:gd name="connsiteX15" fmla="*/ 1124460 w 3424938"/>
                <a:gd name="connsiteY15" fmla="*/ 4010916 h 4096255"/>
                <a:gd name="connsiteX16" fmla="*/ 1124897 w 3424938"/>
                <a:gd name="connsiteY16" fmla="*/ 3602588 h 4096255"/>
                <a:gd name="connsiteX17" fmla="*/ 1170230 w 3424938"/>
                <a:gd name="connsiteY17" fmla="*/ 3565761 h 4096255"/>
                <a:gd name="connsiteX18" fmla="*/ 1201567 w 3424938"/>
                <a:gd name="connsiteY18" fmla="*/ 3549398 h 4096255"/>
                <a:gd name="connsiteX19" fmla="*/ 1005068 w 3424938"/>
                <a:gd name="connsiteY19" fmla="*/ 3538164 h 4096255"/>
                <a:gd name="connsiteX20" fmla="*/ 797361 w 3424938"/>
                <a:gd name="connsiteY20" fmla="*/ 3500925 h 4096255"/>
                <a:gd name="connsiteX21" fmla="*/ 772039 w 3424938"/>
                <a:gd name="connsiteY21" fmla="*/ 3493578 h 4096255"/>
                <a:gd name="connsiteX22" fmla="*/ 763238 w 3424938"/>
                <a:gd name="connsiteY22" fmla="*/ 3494130 h 4096255"/>
                <a:gd name="connsiteX23" fmla="*/ 739878 w 3424938"/>
                <a:gd name="connsiteY23" fmla="*/ 3122362 h 4096255"/>
                <a:gd name="connsiteX24" fmla="*/ 1478385 w 3424938"/>
                <a:gd name="connsiteY24" fmla="*/ 3018510 h 4096255"/>
                <a:gd name="connsiteX25" fmla="*/ 2376933 w 3424938"/>
                <a:gd name="connsiteY25" fmla="*/ 2089592 h 4096255"/>
                <a:gd name="connsiteX26" fmla="*/ 2395963 w 3424938"/>
                <a:gd name="connsiteY26" fmla="*/ 2032815 h 4096255"/>
                <a:gd name="connsiteX27" fmla="*/ 778381 w 3424938"/>
                <a:gd name="connsiteY27" fmla="*/ 2032815 h 4096255"/>
                <a:gd name="connsiteX28" fmla="*/ 773951 w 3424938"/>
                <a:gd name="connsiteY28" fmla="*/ 2563697 h 4096255"/>
                <a:gd name="connsiteX29" fmla="*/ 73840 w 3424938"/>
                <a:gd name="connsiteY29" fmla="*/ 2557855 h 4096255"/>
                <a:gd name="connsiteX30" fmla="*/ 84393 w 3424938"/>
                <a:gd name="connsiteY30" fmla="*/ 1293320 h 4096255"/>
                <a:gd name="connsiteX31" fmla="*/ 84757 w 3424938"/>
                <a:gd name="connsiteY31" fmla="*/ 1293099 h 4096255"/>
                <a:gd name="connsiteX32" fmla="*/ 174312 w 3424938"/>
                <a:gd name="connsiteY32" fmla="*/ 1216969 h 4096255"/>
                <a:gd name="connsiteX33" fmla="*/ 372079 w 3424938"/>
                <a:gd name="connsiteY33" fmla="*/ 832844 h 4096255"/>
                <a:gd name="connsiteX34" fmla="*/ 372657 w 3424938"/>
                <a:gd name="connsiteY34" fmla="*/ 814051 h 4096255"/>
                <a:gd name="connsiteX35" fmla="*/ 788523 w 3424938"/>
                <a:gd name="connsiteY35" fmla="*/ 817522 h 4096255"/>
                <a:gd name="connsiteX36" fmla="*/ 783557 w 3424938"/>
                <a:gd name="connsiteY36" fmla="*/ 1412639 h 4096255"/>
                <a:gd name="connsiteX37" fmla="*/ 2431275 w 3424938"/>
                <a:gd name="connsiteY37" fmla="*/ 1412639 h 4096255"/>
                <a:gd name="connsiteX38" fmla="*/ 2429022 w 3424938"/>
                <a:gd name="connsiteY38" fmla="*/ 1400610 h 4096255"/>
                <a:gd name="connsiteX39" fmla="*/ 287767 w 3424938"/>
                <a:gd name="connsiteY39" fmla="*/ 471682 h 4096255"/>
                <a:gd name="connsiteX40" fmla="*/ 104724 w 3424938"/>
                <a:gd name="connsiteY40" fmla="*/ 523825 h 4096255"/>
                <a:gd name="connsiteX41" fmla="*/ 0 w 3424938"/>
                <a:gd name="connsiteY41" fmla="*/ 562578 h 409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24938" h="4096255">
                  <a:moveTo>
                    <a:pt x="23201" y="537318"/>
                  </a:moveTo>
                  <a:cubicBezTo>
                    <a:pt x="44630" y="516289"/>
                    <a:pt x="67277" y="496280"/>
                    <a:pt x="91182" y="477367"/>
                  </a:cubicBezTo>
                  <a:cubicBezTo>
                    <a:pt x="856180" y="-127834"/>
                    <a:pt x="1880582" y="-194834"/>
                    <a:pt x="2564311" y="492213"/>
                  </a:cubicBezTo>
                  <a:cubicBezTo>
                    <a:pt x="2787574" y="716560"/>
                    <a:pt x="2942709" y="1011643"/>
                    <a:pt x="3011855" y="1334125"/>
                  </a:cubicBezTo>
                  <a:lnTo>
                    <a:pt x="3024990" y="1412639"/>
                  </a:lnTo>
                  <a:lnTo>
                    <a:pt x="3424938" y="1412639"/>
                  </a:lnTo>
                  <a:lnTo>
                    <a:pt x="3424938" y="2032815"/>
                  </a:lnTo>
                  <a:lnTo>
                    <a:pt x="3024005" y="2032815"/>
                  </a:lnTo>
                  <a:lnTo>
                    <a:pt x="2995236" y="2172330"/>
                  </a:lnTo>
                  <a:cubicBezTo>
                    <a:pt x="2923089" y="2454039"/>
                    <a:pt x="2780890" y="2729694"/>
                    <a:pt x="2558303" y="2974218"/>
                  </a:cubicBezTo>
                  <a:cubicBezTo>
                    <a:pt x="2245288" y="3318079"/>
                    <a:pt x="1843269" y="3488614"/>
                    <a:pt x="1456026" y="3536437"/>
                  </a:cubicBezTo>
                  <a:lnTo>
                    <a:pt x="1430159" y="3538056"/>
                  </a:lnTo>
                  <a:lnTo>
                    <a:pt x="1437776" y="3540342"/>
                  </a:lnTo>
                  <a:cubicBezTo>
                    <a:pt x="1472518" y="3554568"/>
                    <a:pt x="1505063" y="3575833"/>
                    <a:pt x="1533222" y="3604128"/>
                  </a:cubicBezTo>
                  <a:cubicBezTo>
                    <a:pt x="1645857" y="3717310"/>
                    <a:pt x="1645661" y="3900125"/>
                    <a:pt x="1532785" y="4012456"/>
                  </a:cubicBezTo>
                  <a:cubicBezTo>
                    <a:pt x="1419909" y="4124787"/>
                    <a:pt x="1237095" y="4124097"/>
                    <a:pt x="1124460" y="4010916"/>
                  </a:cubicBezTo>
                  <a:cubicBezTo>
                    <a:pt x="1011825" y="3897734"/>
                    <a:pt x="1012021" y="3714919"/>
                    <a:pt x="1124897" y="3602588"/>
                  </a:cubicBezTo>
                  <a:cubicBezTo>
                    <a:pt x="1139007" y="3588547"/>
                    <a:pt x="1154209" y="3576271"/>
                    <a:pt x="1170230" y="3565761"/>
                  </a:cubicBezTo>
                  <a:lnTo>
                    <a:pt x="1201567" y="3549398"/>
                  </a:lnTo>
                  <a:lnTo>
                    <a:pt x="1005068" y="3538164"/>
                  </a:lnTo>
                  <a:cubicBezTo>
                    <a:pt x="933303" y="3529714"/>
                    <a:pt x="863792" y="3517167"/>
                    <a:pt x="797361" y="3500925"/>
                  </a:cubicBezTo>
                  <a:lnTo>
                    <a:pt x="772039" y="3493578"/>
                  </a:lnTo>
                  <a:lnTo>
                    <a:pt x="763238" y="3494130"/>
                  </a:lnTo>
                  <a:lnTo>
                    <a:pt x="739878" y="3122362"/>
                  </a:lnTo>
                  <a:lnTo>
                    <a:pt x="1478385" y="3018510"/>
                  </a:lnTo>
                  <a:cubicBezTo>
                    <a:pt x="1911711" y="2797967"/>
                    <a:pt x="2233291" y="2461208"/>
                    <a:pt x="2376933" y="2089592"/>
                  </a:cubicBezTo>
                  <a:lnTo>
                    <a:pt x="2395963" y="2032815"/>
                  </a:lnTo>
                  <a:lnTo>
                    <a:pt x="778381" y="2032815"/>
                  </a:lnTo>
                  <a:lnTo>
                    <a:pt x="773951" y="2563697"/>
                  </a:lnTo>
                  <a:lnTo>
                    <a:pt x="73840" y="2557855"/>
                  </a:lnTo>
                  <a:lnTo>
                    <a:pt x="84393" y="1293320"/>
                  </a:lnTo>
                  <a:lnTo>
                    <a:pt x="84757" y="1293099"/>
                  </a:lnTo>
                  <a:cubicBezTo>
                    <a:pt x="115845" y="1270680"/>
                    <a:pt x="145860" y="1245284"/>
                    <a:pt x="174312" y="1216969"/>
                  </a:cubicBezTo>
                  <a:cubicBezTo>
                    <a:pt x="288120" y="1103711"/>
                    <a:pt x="355362" y="965212"/>
                    <a:pt x="372079" y="832844"/>
                  </a:cubicBezTo>
                  <a:lnTo>
                    <a:pt x="372657" y="814051"/>
                  </a:lnTo>
                  <a:lnTo>
                    <a:pt x="788523" y="817522"/>
                  </a:lnTo>
                  <a:lnTo>
                    <a:pt x="783557" y="1412639"/>
                  </a:lnTo>
                  <a:lnTo>
                    <a:pt x="2431275" y="1412639"/>
                  </a:lnTo>
                  <a:lnTo>
                    <a:pt x="2429022" y="1400610"/>
                  </a:lnTo>
                  <a:cubicBezTo>
                    <a:pt x="2244489" y="644118"/>
                    <a:pt x="1285816" y="228224"/>
                    <a:pt x="287767" y="471682"/>
                  </a:cubicBezTo>
                  <a:cubicBezTo>
                    <a:pt x="225389" y="486898"/>
                    <a:pt x="164333" y="504330"/>
                    <a:pt x="104724" y="523825"/>
                  </a:cubicBezTo>
                  <a:lnTo>
                    <a:pt x="0" y="562578"/>
                  </a:lnTo>
                  <a:close/>
                </a:path>
              </a:pathLst>
            </a:custGeom>
            <a:solidFill>
              <a:srgbClr val="FFF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t="53329"/>
          <a:stretch>
            <a:fillRect/>
          </a:stretch>
        </p:blipFill>
        <p:spPr>
          <a:xfrm>
            <a:off x="0" y="5143500"/>
            <a:ext cx="12192000" cy="1714500"/>
          </a:xfrm>
          <a:prstGeom prst="rect">
            <a:avLst/>
          </a:prstGeom>
        </p:spPr>
      </p:pic>
      <p:grpSp>
        <p:nvGrpSpPr>
          <p:cNvPr id="17" name="组合 16"/>
          <p:cNvGrpSpPr/>
          <p:nvPr/>
        </p:nvGrpSpPr>
        <p:grpSpPr>
          <a:xfrm>
            <a:off x="3533147" y="4050832"/>
            <a:ext cx="5301205" cy="480053"/>
            <a:chOff x="3553431" y="4389107"/>
            <a:chExt cx="5301205" cy="480053"/>
          </a:xfrm>
        </p:grpSpPr>
        <p:cxnSp>
          <p:nvCxnSpPr>
            <p:cNvPr id="18" name="淘宝网chenying0907出品 54"/>
            <p:cNvCxnSpPr/>
            <p:nvPr/>
          </p:nvCxnSpPr>
          <p:spPr>
            <a:xfrm>
              <a:off x="3553431" y="4617548"/>
              <a:ext cx="5301205" cy="0"/>
            </a:xfrm>
            <a:prstGeom prst="line">
              <a:avLst/>
            </a:prstGeom>
            <a:noFill/>
            <a:ln w="19050" cap="flat" cmpd="sng" algn="ctr">
              <a:solidFill>
                <a:srgbClr val="FF0000"/>
              </a:solidFill>
              <a:prstDash val="solid"/>
              <a:miter lim="800000"/>
            </a:ln>
            <a:effectLst/>
          </p:spPr>
        </p:cxnSp>
        <p:sp>
          <p:nvSpPr>
            <p:cNvPr id="19" name="圆角淘宝网chenying0907出品 55"/>
            <p:cNvSpPr/>
            <p:nvPr/>
          </p:nvSpPr>
          <p:spPr>
            <a:xfrm>
              <a:off x="4472668" y="4389107"/>
              <a:ext cx="3456384" cy="480053"/>
            </a:xfrm>
            <a:prstGeom prst="round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65" b="0" i="0" u="none" strike="noStrike" kern="0" cap="none" spc="0" normalizeH="0" baseline="0" noProof="0" dirty="0">
                  <a:ln>
                    <a:noFill/>
                  </a:ln>
                  <a:solidFill>
                    <a:prstClr val="white"/>
                  </a:solidFill>
                  <a:effectLst/>
                  <a:uLnTx/>
                  <a:uFillTx/>
                  <a:cs typeface="+mn-ea"/>
                  <a:sym typeface="+mn-lt"/>
                </a:rPr>
                <a:t>计算机科学与技术系</a:t>
              </a:r>
            </a:p>
          </p:txBody>
        </p:sp>
      </p:grpSp>
      <p:sp>
        <p:nvSpPr>
          <p:cNvPr id="21" name="矩形 20"/>
          <p:cNvSpPr/>
          <p:nvPr/>
        </p:nvSpPr>
        <p:spPr>
          <a:xfrm>
            <a:off x="4561961" y="2765139"/>
            <a:ext cx="3243580" cy="1014730"/>
          </a:xfrm>
          <a:prstGeom prst="rect">
            <a:avLst/>
          </a:prstGeom>
        </p:spPr>
        <p:txBody>
          <a:bodyPr wrap="none">
            <a:spAutoFit/>
          </a:bodyPr>
          <a:lstStyle/>
          <a:p>
            <a:pPr algn="ctr"/>
            <a:r>
              <a:rPr lang="zh-CN" altLang="en-US" sz="6000" b="1" dirty="0">
                <a:gradFill>
                  <a:gsLst>
                    <a:gs pos="14000">
                      <a:srgbClr val="FF0000"/>
                    </a:gs>
                    <a:gs pos="94000">
                      <a:srgbClr val="790000"/>
                    </a:gs>
                    <a:gs pos="49000">
                      <a:srgbClr val="FF0000"/>
                    </a:gs>
                  </a:gsLst>
                  <a:lin ang="5400000" scaled="1"/>
                </a:gradFill>
                <a:effectLst>
                  <a:glow rad="152400">
                    <a:schemeClr val="bg1"/>
                  </a:glow>
                </a:effectLst>
                <a:latin typeface="禹卫书法行书简体" panose="02000603000000000000" pitchFamily="2" charset="-122"/>
                <a:ea typeface="禹卫书法行书简体" panose="02000603000000000000" pitchFamily="2" charset="-122"/>
                <a:cs typeface="+mn-ea"/>
                <a:sym typeface="+mn-lt"/>
              </a:rPr>
              <a:t>谢谢聆听</a:t>
            </a:r>
          </a:p>
        </p:txBody>
      </p:sp>
      <p:pic>
        <p:nvPicPr>
          <p:cNvPr id="22" name="图片 21"/>
          <p:cNvPicPr>
            <a:picLocks noChangeAspect="1"/>
          </p:cNvPicPr>
          <p:nvPr/>
        </p:nvPicPr>
        <p:blipFill rotWithShape="1">
          <a:blip r:embed="rId6" cstate="print">
            <a:extLst>
              <a:ext uri="{28A0092B-C50C-407E-A947-70E740481C1C}">
                <a14:useLocalDpi xmlns:a14="http://schemas.microsoft.com/office/drawing/2010/main" val="0"/>
              </a:ext>
            </a:extLst>
          </a:blip>
          <a:srcRect l="77474" b="14080"/>
          <a:stretch>
            <a:fillRect/>
          </a:stretch>
        </p:blipFill>
        <p:spPr>
          <a:xfrm>
            <a:off x="10585260" y="2554514"/>
            <a:ext cx="1606740" cy="3063861"/>
          </a:xfrm>
          <a:prstGeom prst="rect">
            <a:avLst/>
          </a:prstGeom>
        </p:spPr>
      </p:pic>
      <p:pic>
        <p:nvPicPr>
          <p:cNvPr id="23" name="图片 22"/>
          <p:cNvPicPr>
            <a:picLocks noChangeAspect="1"/>
          </p:cNvPicPr>
          <p:nvPr/>
        </p:nvPicPr>
        <p:blipFill rotWithShape="1">
          <a:blip r:embed="rId7" cstate="print">
            <a:extLst>
              <a:ext uri="{28A0092B-C50C-407E-A947-70E740481C1C}">
                <a14:useLocalDpi xmlns:a14="http://schemas.microsoft.com/office/drawing/2010/main" val="0"/>
              </a:ext>
            </a:extLst>
          </a:blip>
          <a:srcRect l="52423" t="53132"/>
          <a:stretch>
            <a:fillRect/>
          </a:stretch>
        </p:blipFill>
        <p:spPr>
          <a:xfrm>
            <a:off x="7378700" y="4473219"/>
            <a:ext cx="4821933" cy="2374692"/>
          </a:xfrm>
          <a:prstGeom prst="rect">
            <a:avLst/>
          </a:prstGeom>
        </p:spPr>
      </p:pic>
      <p:sp>
        <p:nvSpPr>
          <p:cNvPr id="25" name="文本框 24"/>
          <p:cNvSpPr txBox="1"/>
          <p:nvPr/>
        </p:nvSpPr>
        <p:spPr>
          <a:xfrm>
            <a:off x="2959100" y="1678457"/>
            <a:ext cx="6926896" cy="1015663"/>
          </a:xfrm>
          <a:prstGeom prst="rect">
            <a:avLst/>
          </a:prstGeom>
          <a:noFill/>
        </p:spPr>
        <p:txBody>
          <a:bodyPr wrap="none" rtlCol="0">
            <a:spAutoFit/>
          </a:bodyPr>
          <a:lstStyle/>
          <a:p>
            <a:r>
              <a:rPr lang="zh-CN" altLang="en-US" sz="6000" dirty="0">
                <a:solidFill>
                  <a:srgbClr val="FF0000"/>
                </a:solidFill>
                <a:effectLst>
                  <a:outerShdw blurRad="38100" dist="38100" dir="2700000" algn="tl">
                    <a:srgbClr val="000000">
                      <a:alpha val="43137"/>
                    </a:srgbClr>
                  </a:outerShdw>
                </a:effectLst>
                <a:latin typeface="迷你简习字" panose="020B0602010101010101" pitchFamily="33" charset="-122"/>
                <a:ea typeface="迷你简习字" panose="020B0602010101010101" pitchFamily="33" charset="-122"/>
                <a:cs typeface="+mn-ea"/>
                <a:sym typeface="+mn-lt"/>
              </a:rPr>
              <a:t>不忘初心  牢记使命</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sym typeface="+mn-ea"/>
              </a:rPr>
              <a:t>计算机系简介</a:t>
            </a:r>
            <a:endPar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endParaRPr>
          </a:p>
        </p:txBody>
      </p:sp>
      <p:cxnSp>
        <p:nvCxnSpPr>
          <p:cNvPr id="20" name="淘宝网chenying0907出品 54"/>
          <p:cNvCxnSpPr/>
          <p:nvPr/>
        </p:nvCxnSpPr>
        <p:spPr>
          <a:xfrm>
            <a:off x="1018374" y="2570933"/>
            <a:ext cx="4968576" cy="0"/>
          </a:xfrm>
          <a:prstGeom prst="line">
            <a:avLst/>
          </a:prstGeom>
          <a:noFill/>
          <a:ln w="19050" cap="flat" cmpd="sng" algn="ctr">
            <a:solidFill>
              <a:srgbClr val="FF0000"/>
            </a:solidFill>
            <a:prstDash val="solid"/>
            <a:miter lim="800000"/>
          </a:ln>
          <a:effectLst/>
        </p:spPr>
      </p:cxnSp>
      <p:sp>
        <p:nvSpPr>
          <p:cNvPr id="22" name="文本框 21"/>
          <p:cNvSpPr txBox="1"/>
          <p:nvPr/>
        </p:nvSpPr>
        <p:spPr>
          <a:xfrm>
            <a:off x="930180" y="1824845"/>
            <a:ext cx="6586259" cy="780415"/>
          </a:xfrm>
          <a:prstGeom prst="rect">
            <a:avLst/>
          </a:prstGeom>
          <a:noFill/>
        </p:spPr>
        <p:txBody>
          <a:bodyPr wrap="square" rtlCol="0">
            <a:spAutoFit/>
          </a:bodyPr>
          <a:lstStyle/>
          <a:p>
            <a:pPr algn="just" defTabSz="914400">
              <a:lnSpc>
                <a:spcPct val="140000"/>
              </a:lnSpc>
              <a:defRPr/>
            </a:pPr>
            <a:r>
              <a:rPr lang="zh-CN" altLang="en-US" sz="3200" b="1" dirty="0">
                <a:solidFill>
                  <a:srgbClr val="C00000"/>
                </a:solidFill>
                <a:cs typeface="+mn-ea"/>
                <a:sym typeface="+mn-lt"/>
              </a:rPr>
              <a:t>研究方向</a:t>
            </a:r>
          </a:p>
        </p:txBody>
      </p:sp>
      <p:sp>
        <p:nvSpPr>
          <p:cNvPr id="28" name="矩形 27"/>
          <p:cNvSpPr/>
          <p:nvPr/>
        </p:nvSpPr>
        <p:spPr>
          <a:xfrm>
            <a:off x="1018540" y="2743200"/>
            <a:ext cx="5097780" cy="2491740"/>
          </a:xfrm>
          <a:prstGeom prst="rect">
            <a:avLst/>
          </a:prstGeom>
          <a:noFill/>
          <a:ln w="12700" cmpd="sng">
            <a:solidFill>
              <a:srgbClr val="FF0000"/>
            </a:solidFill>
            <a:prstDash val="sysDot"/>
          </a:ln>
        </p:spPr>
        <p:txBody>
          <a:bodyPr wrap="square">
            <a:spAutoFit/>
          </a:bodyPr>
          <a:lstStyle/>
          <a:p>
            <a:pPr>
              <a:lnSpc>
                <a:spcPct val="130000"/>
              </a:lnSpc>
            </a:pPr>
            <a:r>
              <a:rPr lang="zh-CN" altLang="en-US" sz="2000" b="1" dirty="0">
                <a:solidFill>
                  <a:srgbClr val="FF0000"/>
                </a:solidFill>
                <a:cs typeface="+mn-ea"/>
                <a:sym typeface="+mn-lt"/>
              </a:rPr>
              <a:t>海洋信息特色：</a:t>
            </a:r>
            <a:r>
              <a:rPr lang="zh-CN" altLang="en-US" sz="2000" dirty="0">
                <a:cs typeface="+mn-ea"/>
                <a:sym typeface="+mn-lt"/>
              </a:rPr>
              <a:t> 面向</a:t>
            </a:r>
            <a:r>
              <a:rPr lang="zh-CN" altLang="en-US" sz="2000" dirty="0">
                <a:solidFill>
                  <a:srgbClr val="FF0000"/>
                </a:solidFill>
                <a:cs typeface="+mn-ea"/>
                <a:sym typeface="+mn-lt"/>
              </a:rPr>
              <a:t>国家数字海洋建设</a:t>
            </a:r>
            <a:r>
              <a:rPr lang="zh-CN" altLang="en-US" sz="2000" dirty="0">
                <a:cs typeface="+mn-ea"/>
                <a:sym typeface="+mn-lt"/>
              </a:rPr>
              <a:t>目标，重点围绕</a:t>
            </a:r>
            <a:r>
              <a:rPr lang="zh-CN" altLang="en-US" sz="2000" dirty="0">
                <a:solidFill>
                  <a:srgbClr val="FF0000"/>
                </a:solidFill>
                <a:cs typeface="+mn-ea"/>
                <a:sym typeface="+mn-lt"/>
              </a:rPr>
              <a:t>数字海洋信息获取</a:t>
            </a:r>
            <a:r>
              <a:rPr lang="zh-CN" altLang="en-US" sz="2000" dirty="0">
                <a:cs typeface="+mn-ea"/>
                <a:sym typeface="+mn-lt"/>
              </a:rPr>
              <a:t>、</a:t>
            </a:r>
            <a:r>
              <a:rPr lang="zh-CN" altLang="en-US" sz="2000" dirty="0">
                <a:solidFill>
                  <a:srgbClr val="FF0000"/>
                </a:solidFill>
                <a:cs typeface="+mn-ea"/>
                <a:sym typeface="+mn-lt"/>
              </a:rPr>
              <a:t>智能计算</a:t>
            </a:r>
            <a:r>
              <a:rPr lang="zh-CN" altLang="en-US" sz="2000" dirty="0">
                <a:cs typeface="+mn-ea"/>
                <a:sym typeface="+mn-lt"/>
              </a:rPr>
              <a:t>和</a:t>
            </a:r>
            <a:r>
              <a:rPr lang="zh-CN" altLang="en-US" sz="2000" dirty="0">
                <a:solidFill>
                  <a:srgbClr val="FF0000"/>
                </a:solidFill>
                <a:cs typeface="+mn-ea"/>
                <a:sym typeface="+mn-lt"/>
              </a:rPr>
              <a:t>标准集成</a:t>
            </a:r>
            <a:r>
              <a:rPr lang="zh-CN" altLang="en-US" sz="2000" dirty="0">
                <a:cs typeface="+mn-ea"/>
                <a:sym typeface="+mn-lt"/>
              </a:rPr>
              <a:t>等关键环节开展研究，在海洋立体监测网络、海洋立体通信、水下视觉等数字海洋关键领域取得了多项重要成果，建立了一支</a:t>
            </a:r>
            <a:r>
              <a:rPr lang="zh-CN" altLang="en-US" sz="2000" dirty="0">
                <a:solidFill>
                  <a:srgbClr val="FF0000"/>
                </a:solidFill>
                <a:cs typeface="+mn-ea"/>
                <a:sym typeface="+mn-lt"/>
              </a:rPr>
              <a:t>国家级海洋信息技术领域的特色学术团队</a:t>
            </a:r>
            <a:endParaRPr lang="zh-CN" altLang="en-US" sz="2000" dirty="0">
              <a:cs typeface="+mn-ea"/>
              <a:sym typeface="+mn-lt"/>
            </a:endParaRPr>
          </a:p>
        </p:txBody>
      </p:sp>
      <p:sp>
        <p:nvSpPr>
          <p:cNvPr id="2" name="文本框 1"/>
          <p:cNvSpPr txBox="1"/>
          <p:nvPr/>
        </p:nvSpPr>
        <p:spPr>
          <a:xfrm>
            <a:off x="6689725" y="2743200"/>
            <a:ext cx="4455160" cy="3107690"/>
          </a:xfrm>
          <a:prstGeom prst="rect">
            <a:avLst/>
          </a:prstGeom>
          <a:noFill/>
          <a:ln w="12700" cmpd="sng">
            <a:solidFill>
              <a:srgbClr val="FF0000"/>
            </a:solidFill>
            <a:prstDash val="sysDot"/>
          </a:ln>
        </p:spPr>
        <p:txBody>
          <a:bodyPr wrap="square" rtlCol="0">
            <a:spAutoFit/>
          </a:bodyPr>
          <a:lstStyle/>
          <a:p>
            <a:pPr algn="just">
              <a:lnSpc>
                <a:spcPct val="140000"/>
              </a:lnSpc>
              <a:spcBef>
                <a:spcPts val="0"/>
              </a:spcBef>
            </a:pPr>
            <a:r>
              <a:rPr sz="2000" b="1" kern="0" dirty="0">
                <a:solidFill>
                  <a:srgbClr val="FF0000"/>
                </a:solidFill>
                <a:cs typeface="+mn-ea"/>
                <a:sym typeface="+mn-lt"/>
              </a:rPr>
              <a:t>智能家居特色：</a:t>
            </a:r>
            <a:r>
              <a:rPr sz="2000" kern="0" dirty="0">
                <a:cs typeface="+mn-ea"/>
                <a:sym typeface="+mn-lt"/>
              </a:rPr>
              <a:t> 面向国家家电产业基地建设等地方重大产业发展需求，重点开展了</a:t>
            </a:r>
            <a:r>
              <a:rPr sz="2000" kern="0" dirty="0">
                <a:solidFill>
                  <a:srgbClr val="FF0000"/>
                </a:solidFill>
                <a:cs typeface="+mn-ea"/>
                <a:sym typeface="+mn-lt"/>
              </a:rPr>
              <a:t>数字家庭智能计算</a:t>
            </a:r>
            <a:r>
              <a:rPr sz="2000" kern="0" dirty="0">
                <a:cs typeface="+mn-ea"/>
                <a:sym typeface="+mn-lt"/>
              </a:rPr>
              <a:t>、</a:t>
            </a:r>
            <a:r>
              <a:rPr sz="2000" kern="0" dirty="0">
                <a:solidFill>
                  <a:srgbClr val="FF0000"/>
                </a:solidFill>
                <a:cs typeface="+mn-ea"/>
                <a:sym typeface="+mn-lt"/>
              </a:rPr>
              <a:t>智能网关</a:t>
            </a:r>
            <a:r>
              <a:rPr sz="2000" kern="0" dirty="0">
                <a:cs typeface="+mn-ea"/>
                <a:sym typeface="+mn-lt"/>
              </a:rPr>
              <a:t>和</a:t>
            </a:r>
            <a:r>
              <a:rPr sz="2000" kern="0" dirty="0">
                <a:solidFill>
                  <a:srgbClr val="FF0000"/>
                </a:solidFill>
                <a:cs typeface="+mn-ea"/>
                <a:sym typeface="+mn-lt"/>
              </a:rPr>
              <a:t>嵌入式软件</a:t>
            </a:r>
            <a:r>
              <a:rPr sz="2000" kern="0" dirty="0">
                <a:cs typeface="+mn-ea"/>
                <a:sym typeface="+mn-lt"/>
              </a:rPr>
              <a:t>等新一代数字家庭核心关键技术的研究工作，在产学研方面取得了重要进展，建成了一支国家级智能家庭领域的特色学术团队。</a:t>
            </a:r>
            <a:endParaRPr lang="zh-CN" altLang="en-US" sz="2000">
              <a:cs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75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bldLvl="0" animBg="1"/>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sym typeface="+mn-ea"/>
              </a:rPr>
              <a:t>计算机系简介</a:t>
            </a:r>
            <a:endPar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endParaRPr>
          </a:p>
        </p:txBody>
      </p:sp>
      <p:cxnSp>
        <p:nvCxnSpPr>
          <p:cNvPr id="20" name="淘宝网chenying0907出品 54"/>
          <p:cNvCxnSpPr/>
          <p:nvPr/>
        </p:nvCxnSpPr>
        <p:spPr>
          <a:xfrm>
            <a:off x="1018374" y="2570933"/>
            <a:ext cx="4968576" cy="0"/>
          </a:xfrm>
          <a:prstGeom prst="line">
            <a:avLst/>
          </a:prstGeom>
          <a:noFill/>
          <a:ln w="19050" cap="flat" cmpd="sng" algn="ctr">
            <a:solidFill>
              <a:srgbClr val="FF0000"/>
            </a:solidFill>
            <a:prstDash val="solid"/>
            <a:miter lim="800000"/>
          </a:ln>
          <a:effectLst/>
        </p:spPr>
      </p:cxnSp>
      <p:sp>
        <p:nvSpPr>
          <p:cNvPr id="22" name="文本框 21"/>
          <p:cNvSpPr txBox="1"/>
          <p:nvPr/>
        </p:nvSpPr>
        <p:spPr>
          <a:xfrm>
            <a:off x="930180" y="1824845"/>
            <a:ext cx="6586259" cy="780415"/>
          </a:xfrm>
          <a:prstGeom prst="rect">
            <a:avLst/>
          </a:prstGeom>
          <a:noFill/>
        </p:spPr>
        <p:txBody>
          <a:bodyPr wrap="square" rtlCol="0">
            <a:spAutoFit/>
          </a:bodyPr>
          <a:lstStyle/>
          <a:p>
            <a:pPr algn="just" defTabSz="914400">
              <a:lnSpc>
                <a:spcPct val="140000"/>
              </a:lnSpc>
              <a:defRPr/>
            </a:pPr>
            <a:r>
              <a:rPr lang="zh-CN" altLang="en-US" sz="3200" b="1" dirty="0">
                <a:solidFill>
                  <a:srgbClr val="C00000"/>
                </a:solidFill>
                <a:cs typeface="+mn-ea"/>
                <a:sym typeface="+mn-lt"/>
              </a:rPr>
              <a:t>研究方向</a:t>
            </a:r>
          </a:p>
        </p:txBody>
      </p:sp>
      <p:sp>
        <p:nvSpPr>
          <p:cNvPr id="28" name="矩形 27"/>
          <p:cNvSpPr/>
          <p:nvPr/>
        </p:nvSpPr>
        <p:spPr>
          <a:xfrm>
            <a:off x="1018540" y="2743200"/>
            <a:ext cx="5097780" cy="3692525"/>
          </a:xfrm>
          <a:prstGeom prst="rect">
            <a:avLst/>
          </a:prstGeom>
          <a:noFill/>
          <a:ln w="12700" cmpd="sng">
            <a:solidFill>
              <a:srgbClr val="FF0000"/>
            </a:solidFill>
            <a:prstDash val="sysDot"/>
          </a:ln>
        </p:spPr>
        <p:txBody>
          <a:bodyPr wrap="square">
            <a:spAutoFit/>
          </a:bodyPr>
          <a:lstStyle/>
          <a:p>
            <a:pPr>
              <a:lnSpc>
                <a:spcPct val="130000"/>
              </a:lnSpc>
            </a:pPr>
            <a:r>
              <a:rPr lang="zh-CN" altLang="en-US" sz="2000" b="1" dirty="0">
                <a:solidFill>
                  <a:srgbClr val="FF0000"/>
                </a:solidFill>
                <a:cs typeface="+mn-ea"/>
                <a:sym typeface="+mn-lt"/>
              </a:rPr>
              <a:t>物联网技术方向：</a:t>
            </a:r>
            <a:r>
              <a:rPr lang="zh-CN" altLang="en-US" sz="2000" dirty="0">
                <a:cs typeface="+mn-ea"/>
                <a:sym typeface="+mn-lt"/>
              </a:rPr>
              <a:t>面向物联网领域的国家战略需求，研究工业物业联网及海洋立体监测网系统的互联协议，进行大规模</a:t>
            </a:r>
            <a:r>
              <a:rPr lang="zh-CN" altLang="en-US" sz="2000" dirty="0">
                <a:solidFill>
                  <a:srgbClr val="FF0000"/>
                </a:solidFill>
                <a:cs typeface="+mn-ea"/>
                <a:sym typeface="+mn-lt"/>
              </a:rPr>
              <a:t>物联网系统的体系结构和软件模型设计</a:t>
            </a:r>
            <a:r>
              <a:rPr lang="zh-CN" altLang="en-US" sz="2000" dirty="0">
                <a:cs typeface="+mn-ea"/>
                <a:sym typeface="+mn-lt"/>
              </a:rPr>
              <a:t>工作，取得了国际标准、国家标准、学术专著等一系列成果，这些成果在我国大型企业集团得到应用，互联了遍布于全国各地区制造工厂中的千余台传感设备，产生了显著的经济效益和良好的社会效益。</a:t>
            </a:r>
          </a:p>
        </p:txBody>
      </p:sp>
      <p:sp>
        <p:nvSpPr>
          <p:cNvPr id="2" name="文本框 1"/>
          <p:cNvSpPr txBox="1"/>
          <p:nvPr/>
        </p:nvSpPr>
        <p:spPr>
          <a:xfrm>
            <a:off x="6689725" y="2743200"/>
            <a:ext cx="4455160" cy="2245360"/>
          </a:xfrm>
          <a:prstGeom prst="rect">
            <a:avLst/>
          </a:prstGeom>
          <a:noFill/>
          <a:ln w="12700" cmpd="sng">
            <a:solidFill>
              <a:srgbClr val="FF0000"/>
            </a:solidFill>
            <a:prstDash val="sysDot"/>
          </a:ln>
        </p:spPr>
        <p:txBody>
          <a:bodyPr wrap="square" rtlCol="0">
            <a:spAutoFit/>
          </a:bodyPr>
          <a:lstStyle/>
          <a:p>
            <a:r>
              <a:rPr lang="zh-CN" altLang="en-US" sz="2000" b="1">
                <a:solidFill>
                  <a:srgbClr val="FF0000"/>
                </a:solidFill>
                <a:cs typeface="+mn-lt"/>
              </a:rPr>
              <a:t>先进制造软件方向：</a:t>
            </a:r>
            <a:r>
              <a:rPr lang="zh-CN" altLang="en-US" sz="2000">
                <a:cs typeface="+mn-lt"/>
              </a:rPr>
              <a:t>面向国家家电产业基地建设等地方重大产业发展需求，重点开展了</a:t>
            </a:r>
            <a:r>
              <a:rPr lang="zh-CN" altLang="en-US" sz="2000">
                <a:solidFill>
                  <a:srgbClr val="FF0000"/>
                </a:solidFill>
                <a:cs typeface="+mn-lt"/>
              </a:rPr>
              <a:t>数字家庭智能计算</a:t>
            </a:r>
            <a:r>
              <a:rPr lang="zh-CN" altLang="en-US" sz="2000">
                <a:cs typeface="+mn-lt"/>
              </a:rPr>
              <a:t>、</a:t>
            </a:r>
            <a:r>
              <a:rPr lang="zh-CN" altLang="en-US" sz="2000">
                <a:solidFill>
                  <a:srgbClr val="FF0000"/>
                </a:solidFill>
                <a:cs typeface="+mn-lt"/>
              </a:rPr>
              <a:t>智能网关</a:t>
            </a:r>
            <a:r>
              <a:rPr lang="zh-CN" altLang="en-US" sz="2000">
                <a:cs typeface="+mn-lt"/>
              </a:rPr>
              <a:t>和</a:t>
            </a:r>
            <a:r>
              <a:rPr lang="zh-CN" altLang="en-US" sz="2000">
                <a:solidFill>
                  <a:srgbClr val="FF0000"/>
                </a:solidFill>
                <a:cs typeface="+mn-lt"/>
              </a:rPr>
              <a:t>嵌入式软件</a:t>
            </a:r>
            <a:r>
              <a:rPr lang="zh-CN" altLang="en-US" sz="2000">
                <a:cs typeface="+mn-lt"/>
              </a:rPr>
              <a:t>等新一代工业软件核心关键技术的研究工作，在产学研方面取得了重要进展，建成了一支国家级工业软件领域的特色学术团队。</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4903086" y="656445"/>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sym typeface="+mn-ea"/>
              </a:rPr>
              <a:t>计算机系简介</a:t>
            </a:r>
            <a:endPar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endParaRPr>
          </a:p>
        </p:txBody>
      </p:sp>
      <p:cxnSp>
        <p:nvCxnSpPr>
          <p:cNvPr id="20" name="淘宝网chenying0907出品 54"/>
          <p:cNvCxnSpPr/>
          <p:nvPr/>
        </p:nvCxnSpPr>
        <p:spPr>
          <a:xfrm>
            <a:off x="1018374" y="2570933"/>
            <a:ext cx="4968576" cy="0"/>
          </a:xfrm>
          <a:prstGeom prst="line">
            <a:avLst/>
          </a:prstGeom>
          <a:noFill/>
          <a:ln w="19050" cap="flat" cmpd="sng" algn="ctr">
            <a:solidFill>
              <a:srgbClr val="FF0000"/>
            </a:solidFill>
            <a:prstDash val="solid"/>
            <a:miter lim="800000"/>
          </a:ln>
          <a:effectLst/>
        </p:spPr>
      </p:cxnSp>
      <p:sp>
        <p:nvSpPr>
          <p:cNvPr id="22" name="文本框 21"/>
          <p:cNvSpPr txBox="1"/>
          <p:nvPr/>
        </p:nvSpPr>
        <p:spPr>
          <a:xfrm>
            <a:off x="930180" y="1824845"/>
            <a:ext cx="6586259" cy="780415"/>
          </a:xfrm>
          <a:prstGeom prst="rect">
            <a:avLst/>
          </a:prstGeom>
          <a:noFill/>
        </p:spPr>
        <p:txBody>
          <a:bodyPr wrap="square" rtlCol="0">
            <a:spAutoFit/>
          </a:bodyPr>
          <a:lstStyle/>
          <a:p>
            <a:pPr algn="just" defTabSz="914400">
              <a:lnSpc>
                <a:spcPct val="140000"/>
              </a:lnSpc>
              <a:defRPr/>
            </a:pPr>
            <a:r>
              <a:rPr lang="zh-CN" altLang="en-US" sz="3200" b="1" dirty="0">
                <a:solidFill>
                  <a:srgbClr val="C00000"/>
                </a:solidFill>
                <a:cs typeface="+mn-ea"/>
                <a:sym typeface="+mn-lt"/>
              </a:rPr>
              <a:t>研究方向</a:t>
            </a:r>
          </a:p>
        </p:txBody>
      </p:sp>
      <p:sp>
        <p:nvSpPr>
          <p:cNvPr id="30" name="标题 1"/>
          <p:cNvSpPr txBox="1"/>
          <p:nvPr/>
        </p:nvSpPr>
        <p:spPr>
          <a:xfrm>
            <a:off x="1048385" y="2994660"/>
            <a:ext cx="4939030" cy="3082290"/>
          </a:xfrm>
          <a:prstGeom prst="rect">
            <a:avLst/>
          </a:prstGeom>
          <a:noFill/>
          <a:ln w="12700" cmpd="sng">
            <a:solidFill>
              <a:srgbClr val="FF0000"/>
            </a:solidFill>
            <a:prstDash val="sysDot"/>
          </a:ln>
          <a:extLst>
            <a:ext uri="{909E8E84-426E-40DD-AFC4-6F175D3DCCD1}">
              <a14:hiddenFill xmlns:a14="http://schemas.microsoft.com/office/drawing/2010/main">
                <a:solidFill>
                  <a:srgbClr val="FFFFFF"/>
                </a:solidFill>
              </a14:hiddenFill>
            </a:ext>
          </a:extLst>
        </p:spPr>
        <p:txBody>
          <a:bodyPr vert="horz" wrap="square" lIns="66990" tIns="33496" rIns="66990" bIns="33496" rtlCol="0" anchor="ctr">
            <a:spAutoFit/>
          </a:bodyPr>
          <a:lstStyle>
            <a:lvl1pPr algn="l" defTabSz="914400" rtl="0" eaLnBrk="1" latinLnBrk="0" hangingPunct="1">
              <a:lnSpc>
                <a:spcPct val="90000"/>
              </a:lnSpc>
              <a:spcBef>
                <a:spcPct val="0"/>
              </a:spcBef>
              <a:buNone/>
              <a:defRPr lang="zh-CN" altLang="en-US" sz="20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algn="just">
              <a:lnSpc>
                <a:spcPct val="140000"/>
              </a:lnSpc>
              <a:spcBef>
                <a:spcPts val="0"/>
              </a:spcBef>
            </a:pPr>
            <a:r>
              <a:rPr b="1" kern="0" dirty="0">
                <a:solidFill>
                  <a:srgbClr val="FF0000"/>
                </a:solidFill>
                <a:latin typeface="+mn-lt"/>
                <a:ea typeface="+mn-ea"/>
                <a:cs typeface="+mn-ea"/>
                <a:sym typeface="+mn-lt"/>
              </a:rPr>
              <a:t>海洋大数据方向：</a:t>
            </a:r>
            <a:r>
              <a:rPr kern="0" dirty="0">
                <a:latin typeface="+mn-lt"/>
                <a:ea typeface="+mn-ea"/>
                <a:cs typeface="+mn-ea"/>
                <a:sym typeface="+mn-lt"/>
              </a:rPr>
              <a:t>面向国家数字海洋建设目标，重点围绕</a:t>
            </a:r>
            <a:r>
              <a:rPr kern="0" dirty="0">
                <a:solidFill>
                  <a:srgbClr val="FF0000"/>
                </a:solidFill>
                <a:latin typeface="+mn-lt"/>
                <a:ea typeface="+mn-ea"/>
                <a:cs typeface="+mn-ea"/>
                <a:sym typeface="+mn-lt"/>
              </a:rPr>
              <a:t>数字海洋信息获取</a:t>
            </a:r>
            <a:r>
              <a:rPr kern="0" dirty="0">
                <a:latin typeface="+mn-lt"/>
                <a:ea typeface="+mn-ea"/>
                <a:cs typeface="+mn-ea"/>
                <a:sym typeface="+mn-lt"/>
              </a:rPr>
              <a:t>、</a:t>
            </a:r>
            <a:r>
              <a:rPr kern="0" dirty="0">
                <a:solidFill>
                  <a:srgbClr val="FF0000"/>
                </a:solidFill>
                <a:latin typeface="+mn-lt"/>
                <a:ea typeface="+mn-ea"/>
                <a:cs typeface="+mn-ea"/>
                <a:sym typeface="+mn-lt"/>
              </a:rPr>
              <a:t>智能计算</a:t>
            </a:r>
            <a:r>
              <a:rPr kern="0" dirty="0">
                <a:latin typeface="+mn-lt"/>
                <a:ea typeface="+mn-ea"/>
                <a:cs typeface="+mn-ea"/>
                <a:sym typeface="+mn-lt"/>
              </a:rPr>
              <a:t>和</a:t>
            </a:r>
            <a:r>
              <a:rPr kern="0" dirty="0">
                <a:solidFill>
                  <a:srgbClr val="FF0000"/>
                </a:solidFill>
                <a:latin typeface="+mn-lt"/>
                <a:ea typeface="+mn-ea"/>
                <a:cs typeface="+mn-ea"/>
                <a:sym typeface="+mn-lt"/>
              </a:rPr>
              <a:t>标准集成</a:t>
            </a:r>
            <a:r>
              <a:rPr kern="0" dirty="0">
                <a:latin typeface="+mn-lt"/>
                <a:ea typeface="+mn-ea"/>
                <a:cs typeface="+mn-ea"/>
                <a:sym typeface="+mn-lt"/>
              </a:rPr>
              <a:t>等关键环节开展研究，在海洋立体监测网络、海洋立体通信等数字海洋关键领域取得了多项重要成果，建立了一支国家级海洋信息技术领域的特色学术团队。</a:t>
            </a:r>
          </a:p>
        </p:txBody>
      </p:sp>
      <p:sp>
        <p:nvSpPr>
          <p:cNvPr id="2" name="文本框 1"/>
          <p:cNvSpPr txBox="1"/>
          <p:nvPr/>
        </p:nvSpPr>
        <p:spPr>
          <a:xfrm>
            <a:off x="6360160" y="2994660"/>
            <a:ext cx="5603240" cy="1630045"/>
          </a:xfrm>
          <a:prstGeom prst="rect">
            <a:avLst/>
          </a:prstGeom>
          <a:noFill/>
          <a:ln w="12700" cmpd="sng">
            <a:solidFill>
              <a:srgbClr val="FF0000"/>
            </a:solidFill>
            <a:prstDash val="sysDot"/>
          </a:ln>
        </p:spPr>
        <p:txBody>
          <a:bodyPr wrap="square" rtlCol="0">
            <a:spAutoFit/>
          </a:bodyPr>
          <a:lstStyle/>
          <a:p>
            <a:r>
              <a:rPr lang="zh-CN" altLang="en-US" sz="2000" b="1">
                <a:solidFill>
                  <a:srgbClr val="FF0000"/>
                </a:solidFill>
                <a:cs typeface="+mn-lt"/>
              </a:rPr>
              <a:t>水下视觉与智能控制方向：</a:t>
            </a:r>
            <a:r>
              <a:rPr lang="zh-CN" altLang="en-US" sz="2000">
                <a:cs typeface="+mn-lt"/>
              </a:rPr>
              <a:t>研究</a:t>
            </a:r>
            <a:r>
              <a:rPr lang="zh-CN" altLang="en-US" sz="2000">
                <a:solidFill>
                  <a:srgbClr val="FF0000"/>
                </a:solidFill>
                <a:cs typeface="+mn-lt"/>
              </a:rPr>
              <a:t>水下图像采集</a:t>
            </a:r>
            <a:r>
              <a:rPr lang="zh-CN" altLang="en-US" sz="2000">
                <a:cs typeface="+mn-lt"/>
              </a:rPr>
              <a:t>、</a:t>
            </a:r>
            <a:r>
              <a:rPr lang="zh-CN" altLang="en-US" sz="2000">
                <a:solidFill>
                  <a:srgbClr val="FF0000"/>
                </a:solidFill>
                <a:cs typeface="+mn-lt"/>
              </a:rPr>
              <a:t>图像处理</a:t>
            </a:r>
            <a:r>
              <a:rPr lang="zh-CN" altLang="en-US" sz="2000">
                <a:cs typeface="+mn-lt"/>
              </a:rPr>
              <a:t>、</a:t>
            </a:r>
            <a:r>
              <a:rPr lang="zh-CN" altLang="en-US" sz="2000">
                <a:solidFill>
                  <a:srgbClr val="FF0000"/>
                </a:solidFill>
                <a:cs typeface="+mn-lt"/>
              </a:rPr>
              <a:t>模式识别</a:t>
            </a:r>
            <a:r>
              <a:rPr lang="zh-CN" altLang="en-US" sz="2000">
                <a:cs typeface="+mn-lt"/>
              </a:rPr>
              <a:t>、</a:t>
            </a:r>
            <a:r>
              <a:rPr lang="zh-CN" altLang="en-US" sz="2000">
                <a:solidFill>
                  <a:srgbClr val="FF0000"/>
                </a:solidFill>
                <a:cs typeface="+mn-lt"/>
              </a:rPr>
              <a:t>高分辨率三维成像</a:t>
            </a:r>
            <a:r>
              <a:rPr lang="zh-CN" altLang="en-US" sz="2000">
                <a:cs typeface="+mn-lt"/>
              </a:rPr>
              <a:t>，同时研究以水下机器人、ROV、AUV、海洋平台等为背景的最优控制系统，为国家海洋局、国土资源部提供服务。</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4">
            <a:extLst>
              <a:ext uri="{28A0092B-C50C-407E-A947-70E740481C1C}">
                <a14:useLocalDpi xmlns:a14="http://schemas.microsoft.com/office/drawing/2010/main" val="0"/>
              </a:ext>
            </a:extLst>
          </a:blip>
          <a:srcRect b="82503"/>
          <a:stretch>
            <a:fillRect/>
          </a:stretch>
        </p:blipFill>
        <p:spPr>
          <a:xfrm>
            <a:off x="0" y="0"/>
            <a:ext cx="12192000" cy="1168400"/>
          </a:xfrm>
          <a:prstGeom prst="rect">
            <a:avLst/>
          </a:prstGeom>
        </p:spPr>
      </p:pic>
      <p:sp>
        <p:nvSpPr>
          <p:cNvPr id="23" name="文本框 22"/>
          <p:cNvSpPr txBox="1"/>
          <p:nvPr/>
        </p:nvSpPr>
        <p:spPr>
          <a:xfrm>
            <a:off x="1201036" y="441180"/>
            <a:ext cx="2810669" cy="583565"/>
          </a:xfrm>
          <a:prstGeom prst="rect">
            <a:avLst/>
          </a:prstGeom>
          <a:noFill/>
        </p:spPr>
        <p:txBody>
          <a:bodyPr wrap="square" rtlCol="0">
            <a:spAutoFit/>
          </a:bodyPr>
          <a:lstStyle/>
          <a:p>
            <a:r>
              <a:rPr lang="zh-CN" altLang="en-US" sz="3200" b="1" dirty="0">
                <a:gradFill>
                  <a:gsLst>
                    <a:gs pos="10000">
                      <a:srgbClr val="C00000"/>
                    </a:gs>
                    <a:gs pos="70000">
                      <a:srgbClr val="FF0000"/>
                    </a:gs>
                  </a:gsLst>
                  <a:lin ang="5400000" scaled="1"/>
                </a:gradFill>
                <a:latin typeface="思源黑体 CN Heavy" panose="020B0A00000000000000" pitchFamily="34" charset="-122"/>
                <a:ea typeface="思源黑体 CN Heavy" panose="020B0A00000000000000" pitchFamily="34" charset="-122"/>
              </a:rPr>
              <a:t>计算机系简介</a:t>
            </a:r>
          </a:p>
        </p:txBody>
      </p:sp>
      <p:grpSp>
        <p:nvGrpSpPr>
          <p:cNvPr id="20" name="PA-1022132"/>
          <p:cNvGrpSpPr/>
          <p:nvPr>
            <p:custDataLst>
              <p:tags r:id="rId1"/>
            </p:custDataLst>
          </p:nvPr>
        </p:nvGrpSpPr>
        <p:grpSpPr>
          <a:xfrm>
            <a:off x="5196205" y="1168530"/>
            <a:ext cx="6555770" cy="168577"/>
            <a:chOff x="665978" y="1491630"/>
            <a:chExt cx="7704856" cy="255096"/>
          </a:xfrm>
          <a:solidFill>
            <a:srgbClr val="C00000"/>
          </a:solidFill>
        </p:grpSpPr>
        <p:grpSp>
          <p:nvGrpSpPr>
            <p:cNvPr id="22" name="组合 21"/>
            <p:cNvGrpSpPr/>
            <p:nvPr/>
          </p:nvGrpSpPr>
          <p:grpSpPr>
            <a:xfrm>
              <a:off x="4118171" y="1491630"/>
              <a:ext cx="887762" cy="255096"/>
              <a:chOff x="3965502" y="1879809"/>
              <a:chExt cx="1193100" cy="342834"/>
            </a:xfrm>
            <a:grpFill/>
          </p:grpSpPr>
          <p:sp>
            <p:nvSpPr>
              <p:cNvPr id="27" name="PA-dark-star-shape_15445"/>
              <p:cNvSpPr>
                <a:spLocks noChangeAspect="1"/>
              </p:cNvSpPr>
              <p:nvPr>
                <p:custDataLst>
                  <p:tags r:id="rId7"/>
                </p:custDataLst>
              </p:nvPr>
            </p:nvSpPr>
            <p:spPr bwMode="auto">
              <a:xfrm>
                <a:off x="4391609" y="1879809"/>
                <a:ext cx="360781" cy="342834"/>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8" name="PA-dark-star-shape_15445"/>
              <p:cNvSpPr>
                <a:spLocks noChangeAspect="1"/>
              </p:cNvSpPr>
              <p:nvPr>
                <p:custDataLst>
                  <p:tags r:id="rId8"/>
                </p:custDataLst>
              </p:nvPr>
            </p:nvSpPr>
            <p:spPr bwMode="auto">
              <a:xfrm>
                <a:off x="4771621"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29" name="PA-dark-star-shape_15445"/>
              <p:cNvSpPr>
                <a:spLocks noChangeAspect="1"/>
              </p:cNvSpPr>
              <p:nvPr>
                <p:custDataLst>
                  <p:tags r:id="rId9"/>
                </p:custDataLst>
              </p:nvPr>
            </p:nvSpPr>
            <p:spPr bwMode="auto">
              <a:xfrm>
                <a:off x="4161559" y="1951407"/>
                <a:ext cx="210089" cy="199638"/>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30" name="PA-dark-star-shape_15445"/>
              <p:cNvSpPr>
                <a:spLocks noChangeAspect="1"/>
              </p:cNvSpPr>
              <p:nvPr>
                <p:custDataLst>
                  <p:tags r:id="rId10"/>
                </p:custDataLst>
              </p:nvPr>
            </p:nvSpPr>
            <p:spPr bwMode="auto">
              <a:xfrm>
                <a:off x="396550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sp>
            <p:nvSpPr>
              <p:cNvPr id="33" name="PA-dark-star-shape_15445"/>
              <p:cNvSpPr>
                <a:spLocks noChangeAspect="1"/>
              </p:cNvSpPr>
              <p:nvPr>
                <p:custDataLst>
                  <p:tags r:id="rId11"/>
                </p:custDataLst>
              </p:nvPr>
            </p:nvSpPr>
            <p:spPr bwMode="auto">
              <a:xfrm>
                <a:off x="5037912" y="1993883"/>
                <a:ext cx="120690" cy="114687"/>
              </a:xfrm>
              <a:custGeom>
                <a:avLst/>
                <a:gdLst>
                  <a:gd name="T0" fmla="*/ 374 w 723"/>
                  <a:gd name="T1" fmla="*/ 21 h 688"/>
                  <a:gd name="T2" fmla="*/ 425 w 723"/>
                  <a:gd name="T3" fmla="*/ 232 h 688"/>
                  <a:gd name="T4" fmla="*/ 477 w 723"/>
                  <a:gd name="T5" fmla="*/ 270 h 688"/>
                  <a:gd name="T6" fmla="*/ 698 w 723"/>
                  <a:gd name="T7" fmla="*/ 256 h 688"/>
                  <a:gd name="T8" fmla="*/ 706 w 723"/>
                  <a:gd name="T9" fmla="*/ 280 h 688"/>
                  <a:gd name="T10" fmla="*/ 524 w 723"/>
                  <a:gd name="T11" fmla="*/ 388 h 688"/>
                  <a:gd name="T12" fmla="*/ 504 w 723"/>
                  <a:gd name="T13" fmla="*/ 450 h 688"/>
                  <a:gd name="T14" fmla="*/ 582 w 723"/>
                  <a:gd name="T15" fmla="*/ 661 h 688"/>
                  <a:gd name="T16" fmla="*/ 562 w 723"/>
                  <a:gd name="T17" fmla="*/ 675 h 688"/>
                  <a:gd name="T18" fmla="*/ 394 w 723"/>
                  <a:gd name="T19" fmla="*/ 527 h 688"/>
                  <a:gd name="T20" fmla="*/ 329 w 723"/>
                  <a:gd name="T21" fmla="*/ 527 h 688"/>
                  <a:gd name="T22" fmla="*/ 161 w 723"/>
                  <a:gd name="T23" fmla="*/ 675 h 688"/>
                  <a:gd name="T24" fmla="*/ 141 w 723"/>
                  <a:gd name="T25" fmla="*/ 661 h 688"/>
                  <a:gd name="T26" fmla="*/ 219 w 723"/>
                  <a:gd name="T27" fmla="*/ 450 h 688"/>
                  <a:gd name="T28" fmla="*/ 199 w 723"/>
                  <a:gd name="T29" fmla="*/ 388 h 688"/>
                  <a:gd name="T30" fmla="*/ 17 w 723"/>
                  <a:gd name="T31" fmla="*/ 280 h 688"/>
                  <a:gd name="T32" fmla="*/ 25 w 723"/>
                  <a:gd name="T33" fmla="*/ 256 h 688"/>
                  <a:gd name="T34" fmla="*/ 246 w 723"/>
                  <a:gd name="T35" fmla="*/ 270 h 688"/>
                  <a:gd name="T36" fmla="*/ 298 w 723"/>
                  <a:gd name="T37" fmla="*/ 232 h 688"/>
                  <a:gd name="T38" fmla="*/ 349 w 723"/>
                  <a:gd name="T39" fmla="*/ 21 h 688"/>
                  <a:gd name="T40" fmla="*/ 374 w 723"/>
                  <a:gd name="T41" fmla="*/ 2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3" h="688">
                    <a:moveTo>
                      <a:pt x="374" y="21"/>
                    </a:moveTo>
                    <a:lnTo>
                      <a:pt x="425" y="232"/>
                    </a:lnTo>
                    <a:cubicBezTo>
                      <a:pt x="431" y="253"/>
                      <a:pt x="455" y="270"/>
                      <a:pt x="477" y="270"/>
                    </a:cubicBezTo>
                    <a:lnTo>
                      <a:pt x="698" y="256"/>
                    </a:lnTo>
                    <a:cubicBezTo>
                      <a:pt x="720" y="256"/>
                      <a:pt x="723" y="267"/>
                      <a:pt x="706" y="280"/>
                    </a:cubicBezTo>
                    <a:lnTo>
                      <a:pt x="524" y="388"/>
                    </a:lnTo>
                    <a:cubicBezTo>
                      <a:pt x="506" y="401"/>
                      <a:pt x="497" y="429"/>
                      <a:pt x="504" y="450"/>
                    </a:cubicBezTo>
                    <a:lnTo>
                      <a:pt x="582" y="661"/>
                    </a:lnTo>
                    <a:cubicBezTo>
                      <a:pt x="589" y="682"/>
                      <a:pt x="580" y="688"/>
                      <a:pt x="562" y="675"/>
                    </a:cubicBezTo>
                    <a:lnTo>
                      <a:pt x="394" y="527"/>
                    </a:lnTo>
                    <a:cubicBezTo>
                      <a:pt x="376" y="514"/>
                      <a:pt x="347" y="514"/>
                      <a:pt x="329" y="527"/>
                    </a:cubicBezTo>
                    <a:lnTo>
                      <a:pt x="161" y="675"/>
                    </a:lnTo>
                    <a:cubicBezTo>
                      <a:pt x="143" y="688"/>
                      <a:pt x="134" y="682"/>
                      <a:pt x="141" y="661"/>
                    </a:cubicBezTo>
                    <a:lnTo>
                      <a:pt x="219" y="450"/>
                    </a:lnTo>
                    <a:cubicBezTo>
                      <a:pt x="226" y="429"/>
                      <a:pt x="217" y="401"/>
                      <a:pt x="199" y="388"/>
                    </a:cubicBezTo>
                    <a:lnTo>
                      <a:pt x="17" y="280"/>
                    </a:lnTo>
                    <a:cubicBezTo>
                      <a:pt x="0" y="267"/>
                      <a:pt x="3" y="256"/>
                      <a:pt x="25" y="256"/>
                    </a:cubicBezTo>
                    <a:lnTo>
                      <a:pt x="246" y="270"/>
                    </a:lnTo>
                    <a:cubicBezTo>
                      <a:pt x="268" y="270"/>
                      <a:pt x="291" y="253"/>
                      <a:pt x="298" y="232"/>
                    </a:cubicBezTo>
                    <a:lnTo>
                      <a:pt x="349" y="21"/>
                    </a:lnTo>
                    <a:cubicBezTo>
                      <a:pt x="356" y="0"/>
                      <a:pt x="367" y="0"/>
                      <a:pt x="374" y="21"/>
                    </a:cubicBezTo>
                    <a:close/>
                  </a:path>
                </a:pathLst>
              </a:custGeom>
              <a:grpFill/>
              <a:ln>
                <a:solidFill>
                  <a:srgbClr val="C00000"/>
                </a:solidFill>
              </a:ln>
            </p:spPr>
            <p:txBody>
              <a:bodyPr/>
              <a:lstStyle/>
              <a:p>
                <a:pPr>
                  <a:defRPr/>
                </a:pPr>
                <a:endParaRPr lang="zh-CN" altLang="en-US" kern="0">
                  <a:solidFill>
                    <a:prstClr val="black"/>
                  </a:solidFill>
                  <a:cs typeface="+mn-ea"/>
                  <a:sym typeface="+mn-lt"/>
                </a:endParaRPr>
              </a:p>
            </p:txBody>
          </p:sp>
        </p:grpSp>
        <p:grpSp>
          <p:nvGrpSpPr>
            <p:cNvPr id="24" name="组合 23"/>
            <p:cNvGrpSpPr/>
            <p:nvPr/>
          </p:nvGrpSpPr>
          <p:grpSpPr>
            <a:xfrm>
              <a:off x="665978" y="1619178"/>
              <a:ext cx="7704856" cy="0"/>
              <a:chOff x="665978" y="2082167"/>
              <a:chExt cx="7704856" cy="0"/>
            </a:xfrm>
            <a:grpFill/>
          </p:grpSpPr>
          <p:cxnSp>
            <p:nvCxnSpPr>
              <p:cNvPr id="25" name="PA-直接连接符 7"/>
              <p:cNvCxnSpPr/>
              <p:nvPr>
                <p:custDataLst>
                  <p:tags r:id="rId5"/>
                </p:custDataLst>
              </p:nvPr>
            </p:nvCxnSpPr>
            <p:spPr>
              <a:xfrm>
                <a:off x="5148064" y="2082167"/>
                <a:ext cx="3222770" cy="0"/>
              </a:xfrm>
              <a:prstGeom prst="line">
                <a:avLst/>
              </a:prstGeom>
              <a:grpFill/>
              <a:ln w="15875" cap="flat" cmpd="sng" algn="ctr">
                <a:solidFill>
                  <a:srgbClr val="C00000"/>
                </a:solidFill>
                <a:prstDash val="solid"/>
                <a:miter lim="800000"/>
              </a:ln>
              <a:effectLst/>
            </p:spPr>
          </p:cxnSp>
          <p:cxnSp>
            <p:nvCxnSpPr>
              <p:cNvPr id="26" name="PA-直接连接符 8"/>
              <p:cNvCxnSpPr/>
              <p:nvPr>
                <p:custDataLst>
                  <p:tags r:id="rId6"/>
                </p:custDataLst>
              </p:nvPr>
            </p:nvCxnSpPr>
            <p:spPr>
              <a:xfrm>
                <a:off x="665978" y="2082167"/>
                <a:ext cx="3329958" cy="0"/>
              </a:xfrm>
              <a:prstGeom prst="line">
                <a:avLst/>
              </a:prstGeom>
              <a:grpFill/>
              <a:ln w="15875" cap="flat" cmpd="sng" algn="ctr">
                <a:solidFill>
                  <a:srgbClr val="C00000"/>
                </a:solidFill>
                <a:prstDash val="solid"/>
                <a:miter lim="800000"/>
              </a:ln>
              <a:effectLst/>
            </p:spPr>
          </p:cxnSp>
        </p:grpSp>
      </p:grpSp>
      <p:sp>
        <p:nvSpPr>
          <p:cNvPr id="34" name="PA-1022133"/>
          <p:cNvSpPr/>
          <p:nvPr>
            <p:custDataLst>
              <p:tags r:id="rId2"/>
            </p:custDataLst>
          </p:nvPr>
        </p:nvSpPr>
        <p:spPr>
          <a:xfrm>
            <a:off x="5239438" y="738189"/>
            <a:ext cx="6556796" cy="429895"/>
          </a:xfrm>
          <a:prstGeom prst="rect">
            <a:avLst/>
          </a:prstGeom>
        </p:spPr>
        <p:txBody>
          <a:bodyPr wrap="square">
            <a:spAutoFit/>
          </a:bodyPr>
          <a:lstStyle/>
          <a:p>
            <a:pPr algn="ctr" fontAlgn="base">
              <a:spcBef>
                <a:spcPct val="0"/>
              </a:spcBef>
              <a:spcAft>
                <a:spcPct val="0"/>
              </a:spcAft>
              <a:buFont typeface="Arial" panose="020B0604020202020204" pitchFamily="34" charset="0"/>
              <a:buNone/>
              <a:defRPr/>
            </a:pPr>
            <a:r>
              <a:rPr lang="zh-CN" altLang="en-US" sz="2200" dirty="0">
                <a:solidFill>
                  <a:srgbClr val="C00000"/>
                </a:solidFill>
                <a:cs typeface="+mn-ea"/>
                <a:sym typeface="+mn-lt"/>
              </a:rPr>
              <a:t>国内外影响</a:t>
            </a:r>
          </a:p>
        </p:txBody>
      </p:sp>
      <p:cxnSp>
        <p:nvCxnSpPr>
          <p:cNvPr id="40" name="直接箭头连接符 39"/>
          <p:cNvCxnSpPr/>
          <p:nvPr/>
        </p:nvCxnSpPr>
        <p:spPr>
          <a:xfrm>
            <a:off x="4739005" y="1444625"/>
            <a:ext cx="0" cy="5033645"/>
          </a:xfrm>
          <a:prstGeom prst="straightConnector1">
            <a:avLst/>
          </a:prstGeom>
          <a:noFill/>
          <a:ln w="6350" cap="flat" cmpd="sng" algn="ctr">
            <a:solidFill>
              <a:srgbClr val="FF9500"/>
            </a:solidFill>
            <a:prstDash val="solid"/>
            <a:miter lim="800000"/>
            <a:headEnd type="oval"/>
            <a:tailEnd type="triangle"/>
          </a:ln>
          <a:effectLst/>
        </p:spPr>
      </p:cxnSp>
      <p:sp>
        <p:nvSpPr>
          <p:cNvPr id="41" name="PA_圆角矩形 12"/>
          <p:cNvSpPr>
            <a:spLocks noChangeAspect="1"/>
          </p:cNvSpPr>
          <p:nvPr>
            <p:custDataLst>
              <p:tags r:id="rId3"/>
            </p:custDataLst>
          </p:nvPr>
        </p:nvSpPr>
        <p:spPr>
          <a:xfrm>
            <a:off x="4507481" y="1574395"/>
            <a:ext cx="432599" cy="432599"/>
          </a:xfrm>
          <a:prstGeom prst="roundRect">
            <a:avLst>
              <a:gd name="adj" fmla="val 50000"/>
            </a:avLst>
          </a:prstGeom>
          <a:solidFill>
            <a:srgbClr val="C00000"/>
          </a:solidFill>
          <a:ln w="63500" cap="flat" cmpd="sng" algn="ctr">
            <a:solidFill>
              <a:srgbClr val="C00000">
                <a:alpha val="30000"/>
              </a:srgbClr>
            </a:solidFill>
            <a:prstDash val="solid"/>
            <a:miter lim="800000"/>
          </a:ln>
          <a:effectLst/>
        </p:spPr>
        <p:txBody>
          <a:bodyPr rtlCol="0" anchor="ctr"/>
          <a:lstStyle/>
          <a:p>
            <a:pPr algn="ctr">
              <a:defRPr/>
            </a:pPr>
            <a:r>
              <a:rPr lang="en-US" altLang="zh-CN" kern="0" dirty="0">
                <a:solidFill>
                  <a:srgbClr val="FCFCFC"/>
                </a:solidFill>
                <a:cs typeface="+mn-ea"/>
                <a:sym typeface="+mn-lt"/>
              </a:rPr>
              <a:t>1</a:t>
            </a:r>
            <a:endParaRPr lang="zh-CN" altLang="en-US" kern="0" dirty="0">
              <a:solidFill>
                <a:srgbClr val="FCFCFC"/>
              </a:solidFill>
              <a:cs typeface="+mn-ea"/>
              <a:sym typeface="+mn-lt"/>
            </a:endParaRPr>
          </a:p>
        </p:txBody>
      </p:sp>
      <p:sp>
        <p:nvSpPr>
          <p:cNvPr id="42" name="PA_圆角矩形 13"/>
          <p:cNvSpPr>
            <a:spLocks noChangeAspect="1"/>
          </p:cNvSpPr>
          <p:nvPr>
            <p:custDataLst>
              <p:tags r:id="rId4"/>
            </p:custDataLst>
          </p:nvPr>
        </p:nvSpPr>
        <p:spPr>
          <a:xfrm>
            <a:off x="4537710" y="4500245"/>
            <a:ext cx="401955" cy="432435"/>
          </a:xfrm>
          <a:prstGeom prst="roundRect">
            <a:avLst>
              <a:gd name="adj" fmla="val 50000"/>
            </a:avLst>
          </a:prstGeom>
          <a:solidFill>
            <a:srgbClr val="7D0000"/>
          </a:solidFill>
          <a:ln w="63500" cap="flat" cmpd="sng" algn="ctr">
            <a:solidFill>
              <a:srgbClr val="7D0000">
                <a:alpha val="30000"/>
              </a:srgbClr>
            </a:solidFill>
            <a:prstDash val="solid"/>
            <a:miter lim="800000"/>
          </a:ln>
          <a:effectLst/>
        </p:spPr>
        <p:txBody>
          <a:bodyPr rtlCol="0" anchor="ctr"/>
          <a:lstStyle/>
          <a:p>
            <a:pPr algn="ctr">
              <a:defRPr/>
            </a:pPr>
            <a:r>
              <a:rPr lang="en-US" altLang="zh-CN" kern="0" dirty="0">
                <a:solidFill>
                  <a:srgbClr val="FCFCFC"/>
                </a:solidFill>
                <a:cs typeface="+mn-ea"/>
                <a:sym typeface="+mn-lt"/>
              </a:rPr>
              <a:t>2</a:t>
            </a:r>
            <a:endParaRPr lang="zh-CN" altLang="en-US" kern="0" dirty="0">
              <a:solidFill>
                <a:srgbClr val="FCFCFC"/>
              </a:solidFill>
              <a:cs typeface="+mn-ea"/>
              <a:sym typeface="+mn-lt"/>
            </a:endParaRPr>
          </a:p>
        </p:txBody>
      </p:sp>
      <p:sp>
        <p:nvSpPr>
          <p:cNvPr id="43" name="矩形 42"/>
          <p:cNvSpPr/>
          <p:nvPr/>
        </p:nvSpPr>
        <p:spPr>
          <a:xfrm>
            <a:off x="5196205" y="1574800"/>
            <a:ext cx="6556375" cy="2584450"/>
          </a:xfrm>
          <a:prstGeom prst="rect">
            <a:avLst/>
          </a:prstGeom>
          <a:noFill/>
        </p:spPr>
        <p:txBody>
          <a:bodyPr wrap="square">
            <a:spAutoFit/>
          </a:bodyPr>
          <a:lstStyle/>
          <a:p>
            <a:pPr algn="just" defTabSz="914400">
              <a:defRPr/>
            </a:pPr>
            <a:r>
              <a:rPr lang="zh-CN" altLang="en-US" dirty="0">
                <a:cs typeface="+mn-ea"/>
                <a:sym typeface="+mn-lt"/>
              </a:rPr>
              <a:t>获得国家杰出青年基金资助 1 人，教育部跨世纪优秀人才支持计划 4 人，获得中国青年科技奖 1 人，入选国家有突出贡献的中青年专家 1 人。“十二五”期间，先后承担国家 973、 863、自然科学基金及政府间国际合作等重点科研项目 70 余项。在IEEE Trans， JOSA， PR， AAAI， IJCAI， ICIP， ICPR， ICME 等国内外知名期刊和会议上发表论文 300 余篇，教师、研究生、本科生出国访学、联合培养、参加学术国际会议等共 500余人次。共 156 名学生在 ACM 程序设计大赛等国家级、省部级各类学术与实践竞赛中获奖，学科发展进入快车道。</a:t>
            </a:r>
          </a:p>
        </p:txBody>
      </p:sp>
      <p:sp>
        <p:nvSpPr>
          <p:cNvPr id="44" name="矩形 43"/>
          <p:cNvSpPr/>
          <p:nvPr/>
        </p:nvSpPr>
        <p:spPr>
          <a:xfrm>
            <a:off x="5196205" y="4448175"/>
            <a:ext cx="6513195" cy="2030095"/>
          </a:xfrm>
          <a:prstGeom prst="rect">
            <a:avLst/>
          </a:prstGeom>
          <a:noFill/>
        </p:spPr>
        <p:txBody>
          <a:bodyPr wrap="square">
            <a:spAutoFit/>
          </a:bodyPr>
          <a:lstStyle/>
          <a:p>
            <a:pPr algn="just" defTabSz="914400">
              <a:defRPr/>
            </a:pPr>
            <a:r>
              <a:rPr lang="zh-CN" altLang="en-US" dirty="0">
                <a:cs typeface="+mn-ea"/>
                <a:sym typeface="+mn-lt"/>
              </a:rPr>
              <a:t>​本学科与美国卡内基梅隆大学、美国匹兹堡大学、英国剑桥大学、法国南特大学等国际著名高校以及国内知名高校和研究机构建立了密切的合作关系，学术研究影响力日益增大。“十二五”期间，举办了第七届中国传感器网络学术会议、网构软件国际研讨会、 2014 视觉与机器学习研讨会、 2015 海洋大数据分析论坛、2017图像与图形处理国际会议等共20余次学术会议，通过邀请国际同行进行学术交流，升了本学科的国际地位。</a:t>
            </a:r>
          </a:p>
        </p:txBody>
      </p:sp>
      <p:pic>
        <p:nvPicPr>
          <p:cNvPr id="2" name="图片 1"/>
          <p:cNvPicPr>
            <a:picLocks noChangeAspect="1"/>
          </p:cNvPicPr>
          <p:nvPr/>
        </p:nvPicPr>
        <p:blipFill rotWithShape="1">
          <a:blip r:embed="rId15">
            <a:clrChange>
              <a:clrFrom>
                <a:srgbClr val="F7F7F7"/>
              </a:clrFrom>
              <a:clrTo>
                <a:srgbClr val="F7F7F7">
                  <a:alpha val="0"/>
                </a:srgbClr>
              </a:clrTo>
            </a:clrChange>
            <a:extLst>
              <a:ext uri="{28A0092B-C50C-407E-A947-70E740481C1C}">
                <a14:useLocalDpi xmlns:a14="http://schemas.microsoft.com/office/drawing/2010/main" val="0"/>
              </a:ext>
            </a:extLst>
          </a:blip>
          <a:srcRect l="21102" t="30740" r="20756" b="32963"/>
          <a:stretch>
            <a:fillRect/>
          </a:stretch>
        </p:blipFill>
        <p:spPr>
          <a:xfrm>
            <a:off x="-242" y="2717127"/>
            <a:ext cx="4266142" cy="24885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Effect transition="in" filter="fade">
                                      <p:cBhvr>
                                        <p:cTn id="15" dur="500"/>
                                        <p:tgtEl>
                                          <p:spTgt spid="34"/>
                                        </p:tgtEl>
                                      </p:cBhvr>
                                    </p:animEffect>
                                  </p:childTnLst>
                                </p:cTn>
                              </p:par>
                              <p:par>
                                <p:cTn id="16" presetID="16" presetClass="entr" presetSubtype="37"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outVertical)">
                                      <p:cBhvr>
                                        <p:cTn id="18" dur="1000"/>
                                        <p:tgtEl>
                                          <p:spTgt spid="20"/>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up)">
                                      <p:cBhvr>
                                        <p:cTn id="22" dur="1000"/>
                                        <p:tgtEl>
                                          <p:spTgt spid="40"/>
                                        </p:tgtEl>
                                      </p:cBhvr>
                                    </p:animEffect>
                                  </p:childTnLst>
                                </p:cTn>
                              </p:par>
                            </p:childTnLst>
                          </p:cTn>
                        </p:par>
                        <p:par>
                          <p:cTn id="23" fill="hold">
                            <p:stCondLst>
                              <p:cond delay="2000"/>
                            </p:stCondLst>
                            <p:childTnLst>
                              <p:par>
                                <p:cTn id="24" presetID="23" presetClass="entr" presetSubtype="528" fill="hold" grpId="0" nodeType="afterEffect">
                                  <p:stCondLst>
                                    <p:cond delay="0"/>
                                  </p:stCondLst>
                                  <p:childTnLst>
                                    <p:set>
                                      <p:cBhvr>
                                        <p:cTn id="25" dur="500" fill="hold">
                                          <p:stCondLst>
                                            <p:cond delay="0"/>
                                          </p:stCondLst>
                                        </p:cTn>
                                        <p:tgtEl>
                                          <p:spTgt spid="41"/>
                                        </p:tgtEl>
                                        <p:attrNameLst>
                                          <p:attrName>style.visibility</p:attrName>
                                        </p:attrNameLst>
                                      </p:cBhvr>
                                      <p:to>
                                        <p:strVal val="visible"/>
                                      </p:to>
                                    </p:set>
                                    <p:anim calcmode="lin" valueType="num">
                                      <p:cBhvr>
                                        <p:cTn id="26" dur="500" fill="hold"/>
                                        <p:tgtEl>
                                          <p:spTgt spid="41"/>
                                        </p:tgtEl>
                                        <p:attrNameLst>
                                          <p:attrName>ppt_w</p:attrName>
                                        </p:attrNameLst>
                                      </p:cBhvr>
                                      <p:tavLst>
                                        <p:tav tm="0">
                                          <p:val>
                                            <p:fltVal val="0"/>
                                          </p:val>
                                        </p:tav>
                                        <p:tav tm="100000">
                                          <p:val>
                                            <p:strVal val="#ppt_w"/>
                                          </p:val>
                                        </p:tav>
                                      </p:tavLst>
                                    </p:anim>
                                    <p:anim calcmode="lin" valueType="num">
                                      <p:cBhvr>
                                        <p:cTn id="27" dur="500" fill="hold"/>
                                        <p:tgtEl>
                                          <p:spTgt spid="41"/>
                                        </p:tgtEl>
                                        <p:attrNameLst>
                                          <p:attrName>ppt_h</p:attrName>
                                        </p:attrNameLst>
                                      </p:cBhvr>
                                      <p:tavLst>
                                        <p:tav tm="0">
                                          <p:val>
                                            <p:fltVal val="0"/>
                                          </p:val>
                                        </p:tav>
                                        <p:tav tm="100000">
                                          <p:val>
                                            <p:strVal val="#ppt_h"/>
                                          </p:val>
                                        </p:tav>
                                      </p:tavLst>
                                    </p:anim>
                                    <p:anim calcmode="lin" valueType="num">
                                      <p:cBhvr>
                                        <p:cTn id="28" dur="500" fill="hold"/>
                                        <p:tgtEl>
                                          <p:spTgt spid="41"/>
                                        </p:tgtEl>
                                        <p:attrNameLst>
                                          <p:attrName>ppt_x</p:attrName>
                                        </p:attrNameLst>
                                      </p:cBhvr>
                                      <p:tavLst>
                                        <p:tav tm="0">
                                          <p:val>
                                            <p:fltVal val="0.5"/>
                                          </p:val>
                                        </p:tav>
                                        <p:tav tm="100000">
                                          <p:val>
                                            <p:strVal val="#ppt_x"/>
                                          </p:val>
                                        </p:tav>
                                      </p:tavLst>
                                    </p:anim>
                                    <p:anim calcmode="lin" valueType="num">
                                      <p:cBhvr>
                                        <p:cTn id="29" dur="500" fill="hold"/>
                                        <p:tgtEl>
                                          <p:spTgt spid="41"/>
                                        </p:tgtEl>
                                        <p:attrNameLst>
                                          <p:attrName>ppt_y</p:attrName>
                                        </p:attrNameLst>
                                      </p:cBhvr>
                                      <p:tavLst>
                                        <p:tav tm="0">
                                          <p:val>
                                            <p:fltVal val="0.5"/>
                                          </p:val>
                                        </p:tav>
                                        <p:tav tm="100000">
                                          <p:val>
                                            <p:strVal val="#ppt_y"/>
                                          </p:val>
                                        </p:tav>
                                      </p:tavLst>
                                    </p:anim>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p:cTn id="33" dur="500" fill="hold"/>
                                        <p:tgtEl>
                                          <p:spTgt spid="43"/>
                                        </p:tgtEl>
                                        <p:attrNameLst>
                                          <p:attrName>ppt_w</p:attrName>
                                        </p:attrNameLst>
                                      </p:cBhvr>
                                      <p:tavLst>
                                        <p:tav tm="0">
                                          <p:val>
                                            <p:fltVal val="0"/>
                                          </p:val>
                                        </p:tav>
                                        <p:tav tm="100000">
                                          <p:val>
                                            <p:strVal val="#ppt_w"/>
                                          </p:val>
                                        </p:tav>
                                      </p:tavLst>
                                    </p:anim>
                                    <p:anim calcmode="lin" valueType="num">
                                      <p:cBhvr>
                                        <p:cTn id="34" dur="500" fill="hold"/>
                                        <p:tgtEl>
                                          <p:spTgt spid="43"/>
                                        </p:tgtEl>
                                        <p:attrNameLst>
                                          <p:attrName>ppt_h</p:attrName>
                                        </p:attrNameLst>
                                      </p:cBhvr>
                                      <p:tavLst>
                                        <p:tav tm="0">
                                          <p:val>
                                            <p:fltVal val="0"/>
                                          </p:val>
                                        </p:tav>
                                        <p:tav tm="100000">
                                          <p:val>
                                            <p:strVal val="#ppt_h"/>
                                          </p:val>
                                        </p:tav>
                                      </p:tavLst>
                                    </p:anim>
                                    <p:animEffect transition="in" filter="fade">
                                      <p:cBhvr>
                                        <p:cTn id="35" dur="500"/>
                                        <p:tgtEl>
                                          <p:spTgt spid="43"/>
                                        </p:tgtEl>
                                      </p:cBhvr>
                                    </p:animEffect>
                                  </p:childTnLst>
                                </p:cTn>
                              </p:par>
                            </p:childTnLst>
                          </p:cTn>
                        </p:par>
                        <p:par>
                          <p:cTn id="36" fill="hold">
                            <p:stCondLst>
                              <p:cond delay="3000"/>
                            </p:stCondLst>
                            <p:childTnLst>
                              <p:par>
                                <p:cTn id="37" presetID="23" presetClass="entr" presetSubtype="528" fill="hold" grpId="0" nodeType="afterEffect">
                                  <p:stCondLst>
                                    <p:cond delay="100"/>
                                  </p:stCondLst>
                                  <p:childTnLst>
                                    <p:set>
                                      <p:cBhvr>
                                        <p:cTn id="38" dur="500" fill="hold">
                                          <p:stCondLst>
                                            <p:cond delay="0"/>
                                          </p:stCondLst>
                                        </p:cTn>
                                        <p:tgtEl>
                                          <p:spTgt spid="42"/>
                                        </p:tgtEl>
                                        <p:attrNameLst>
                                          <p:attrName>style.visibility</p:attrName>
                                        </p:attrNameLst>
                                      </p:cBhvr>
                                      <p:to>
                                        <p:strVal val="visible"/>
                                      </p:to>
                                    </p:set>
                                    <p:anim calcmode="lin" valueType="num">
                                      <p:cBhvr>
                                        <p:cTn id="39" dur="500" fill="hold"/>
                                        <p:tgtEl>
                                          <p:spTgt spid="42"/>
                                        </p:tgtEl>
                                        <p:attrNameLst>
                                          <p:attrName>ppt_w</p:attrName>
                                        </p:attrNameLst>
                                      </p:cBhvr>
                                      <p:tavLst>
                                        <p:tav tm="0">
                                          <p:val>
                                            <p:fltVal val="0"/>
                                          </p:val>
                                        </p:tav>
                                        <p:tav tm="100000">
                                          <p:val>
                                            <p:strVal val="#ppt_w"/>
                                          </p:val>
                                        </p:tav>
                                      </p:tavLst>
                                    </p:anim>
                                    <p:anim calcmode="lin" valueType="num">
                                      <p:cBhvr>
                                        <p:cTn id="40" dur="500" fill="hold"/>
                                        <p:tgtEl>
                                          <p:spTgt spid="42"/>
                                        </p:tgtEl>
                                        <p:attrNameLst>
                                          <p:attrName>ppt_h</p:attrName>
                                        </p:attrNameLst>
                                      </p:cBhvr>
                                      <p:tavLst>
                                        <p:tav tm="0">
                                          <p:val>
                                            <p:fltVal val="0"/>
                                          </p:val>
                                        </p:tav>
                                        <p:tav tm="100000">
                                          <p:val>
                                            <p:strVal val="#ppt_h"/>
                                          </p:val>
                                        </p:tav>
                                      </p:tavLst>
                                    </p:anim>
                                    <p:anim calcmode="lin" valueType="num">
                                      <p:cBhvr>
                                        <p:cTn id="41" dur="500" fill="hold"/>
                                        <p:tgtEl>
                                          <p:spTgt spid="42"/>
                                        </p:tgtEl>
                                        <p:attrNameLst>
                                          <p:attrName>ppt_x</p:attrName>
                                        </p:attrNameLst>
                                      </p:cBhvr>
                                      <p:tavLst>
                                        <p:tav tm="0">
                                          <p:val>
                                            <p:fltVal val="0.5"/>
                                          </p:val>
                                        </p:tav>
                                        <p:tav tm="100000">
                                          <p:val>
                                            <p:strVal val="#ppt_x"/>
                                          </p:val>
                                        </p:tav>
                                      </p:tavLst>
                                    </p:anim>
                                    <p:anim calcmode="lin" valueType="num">
                                      <p:cBhvr>
                                        <p:cTn id="42" dur="500" fill="hold"/>
                                        <p:tgtEl>
                                          <p:spTgt spid="42"/>
                                        </p:tgtEl>
                                        <p:attrNameLst>
                                          <p:attrName>ppt_y</p:attrName>
                                        </p:attrNameLst>
                                      </p:cBhvr>
                                      <p:tavLst>
                                        <p:tav tm="0">
                                          <p:val>
                                            <p:fltVal val="0.5"/>
                                          </p:val>
                                        </p:tav>
                                        <p:tav tm="100000">
                                          <p:val>
                                            <p:strVal val="#ppt_y"/>
                                          </p:val>
                                        </p:tav>
                                      </p:tavLst>
                                    </p:anim>
                                  </p:childTnLst>
                                </p:cTn>
                              </p:par>
                            </p:childTnLst>
                          </p:cTn>
                        </p:par>
                        <p:par>
                          <p:cTn id="43" fill="hold">
                            <p:stCondLst>
                              <p:cond delay="3600"/>
                            </p:stCondLst>
                            <p:childTnLst>
                              <p:par>
                                <p:cTn id="44" presetID="53" presetClass="entr" presetSubtype="16"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1" grpId="0" bldLvl="0" animBg="1"/>
      <p:bldP spid="42" grpId="0" bldLvl="0" animBg="1"/>
      <p:bldP spid="43" grpId="0"/>
      <p:bldP spid="4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5.2.5"/>
</p:tagLst>
</file>

<file path=ppt/tags/tag11.xml><?xml version="1.0" encoding="utf-8"?>
<p:tagLst xmlns:a="http://schemas.openxmlformats.org/drawingml/2006/main" xmlns:r="http://schemas.openxmlformats.org/officeDocument/2006/relationships" xmlns:p="http://schemas.openxmlformats.org/presentationml/2006/main">
  <p:tag name="PA" val="v5.2.5"/>
</p:tagLst>
</file>

<file path=ppt/tags/tag12.xml><?xml version="1.0" encoding="utf-8"?>
<p:tagLst xmlns:a="http://schemas.openxmlformats.org/drawingml/2006/main" xmlns:r="http://schemas.openxmlformats.org/officeDocument/2006/relationships" xmlns:p="http://schemas.openxmlformats.org/presentationml/2006/main">
  <p:tag name="PA" val="v5.2.5"/>
</p:tagLst>
</file>

<file path=ppt/tags/tag13.xml><?xml version="1.0" encoding="utf-8"?>
<p:tagLst xmlns:a="http://schemas.openxmlformats.org/drawingml/2006/main" xmlns:r="http://schemas.openxmlformats.org/officeDocument/2006/relationships" xmlns:p="http://schemas.openxmlformats.org/presentationml/2006/main">
  <p:tag name="PA" val="v5.2.5"/>
</p:tagLst>
</file>

<file path=ppt/tags/tag14.xml><?xml version="1.0" encoding="utf-8"?>
<p:tagLst xmlns:a="http://schemas.openxmlformats.org/drawingml/2006/main" xmlns:r="http://schemas.openxmlformats.org/officeDocument/2006/relationships" xmlns:p="http://schemas.openxmlformats.org/presentationml/2006/main">
  <p:tag name="PA" val="v5.2.5"/>
</p:tagLst>
</file>

<file path=ppt/tags/tag15.xml><?xml version="1.0" encoding="utf-8"?>
<p:tagLst xmlns:a="http://schemas.openxmlformats.org/drawingml/2006/main" xmlns:r="http://schemas.openxmlformats.org/officeDocument/2006/relationships" xmlns:p="http://schemas.openxmlformats.org/presentationml/2006/main">
  <p:tag name="PA" val="v5.2.5"/>
</p:tagLst>
</file>

<file path=ppt/tags/tag16.xml><?xml version="1.0" encoding="utf-8"?>
<p:tagLst xmlns:a="http://schemas.openxmlformats.org/drawingml/2006/main" xmlns:r="http://schemas.openxmlformats.org/officeDocument/2006/relationships" xmlns:p="http://schemas.openxmlformats.org/presentationml/2006/main">
  <p:tag name="PA" val="v5.2.5"/>
</p:tagLst>
</file>

<file path=ppt/tags/tag17.xml><?xml version="1.0" encoding="utf-8"?>
<p:tagLst xmlns:a="http://schemas.openxmlformats.org/drawingml/2006/main" xmlns:r="http://schemas.openxmlformats.org/officeDocument/2006/relationships" xmlns:p="http://schemas.openxmlformats.org/presentationml/2006/main">
  <p:tag name="PA" val="v5.2.5"/>
</p:tagLst>
</file>

<file path=ppt/tags/tag18.xml><?xml version="1.0" encoding="utf-8"?>
<p:tagLst xmlns:a="http://schemas.openxmlformats.org/drawingml/2006/main" xmlns:r="http://schemas.openxmlformats.org/officeDocument/2006/relationships" xmlns:p="http://schemas.openxmlformats.org/presentationml/2006/main">
  <p:tag name="PA" val="v5.2.5"/>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3.xml><?xml version="1.0" encoding="utf-8"?>
<p:tagLst xmlns:a="http://schemas.openxmlformats.org/drawingml/2006/main" xmlns:r="http://schemas.openxmlformats.org/officeDocument/2006/relationships" xmlns:p="http://schemas.openxmlformats.org/presentationml/2006/main">
  <p:tag name="PA" val="v5.2.5"/>
</p:tagLst>
</file>

<file path=ppt/tags/tag4.xml><?xml version="1.0" encoding="utf-8"?>
<p:tagLst xmlns:a="http://schemas.openxmlformats.org/drawingml/2006/main" xmlns:r="http://schemas.openxmlformats.org/officeDocument/2006/relationships" xmlns:p="http://schemas.openxmlformats.org/presentationml/2006/main">
  <p:tag name="PA" val="v5.2.5"/>
</p:tagLst>
</file>

<file path=ppt/tags/tag5.xml><?xml version="1.0" encoding="utf-8"?>
<p:tagLst xmlns:a="http://schemas.openxmlformats.org/drawingml/2006/main" xmlns:r="http://schemas.openxmlformats.org/officeDocument/2006/relationships" xmlns:p="http://schemas.openxmlformats.org/presentationml/2006/main">
  <p:tag name="PA" val="v5.2.5"/>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5.2.5"/>
</p:tagLst>
</file>

<file path=ppt/tags/tag9.xml><?xml version="1.0" encoding="utf-8"?>
<p:tagLst xmlns:a="http://schemas.openxmlformats.org/drawingml/2006/main" xmlns:r="http://schemas.openxmlformats.org/officeDocument/2006/relationships" xmlns:p="http://schemas.openxmlformats.org/presentationml/2006/main">
  <p:tag name="PA" val="v5.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1cmcebvo">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17">
      <a:dk1>
        <a:srgbClr val="5F5F5F"/>
      </a:dk1>
      <a:lt1>
        <a:sysClr val="window" lastClr="FFFFFF"/>
      </a:lt1>
      <a:dk2>
        <a:srgbClr val="080808"/>
      </a:dk2>
      <a:lt2>
        <a:srgbClr val="E7E6E6"/>
      </a:lt2>
      <a:accent1>
        <a:srgbClr val="B40000"/>
      </a:accent1>
      <a:accent2>
        <a:srgbClr val="920000"/>
      </a:accent2>
      <a:accent3>
        <a:srgbClr val="B40000"/>
      </a:accent3>
      <a:accent4>
        <a:srgbClr val="920000"/>
      </a:accent4>
      <a:accent5>
        <a:srgbClr val="B40000"/>
      </a:accent5>
      <a:accent6>
        <a:srgbClr val="920000"/>
      </a:accent6>
      <a:hlink>
        <a:srgbClr val="B40000"/>
      </a:hlink>
      <a:folHlink>
        <a:srgbClr val="920000"/>
      </a:folHlink>
    </a:clrScheme>
    <a:fontScheme name="Lato">
      <a:majorFont>
        <a:latin typeface="Lato Regular"/>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4326</Words>
  <Application>Microsoft Office PowerPoint</Application>
  <PresentationFormat>宽屏</PresentationFormat>
  <Paragraphs>328</Paragraphs>
  <Slides>56</Slides>
  <Notes>36</Notes>
  <HiddenSlides>0</HiddenSlides>
  <MMClips>3</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56</vt:i4>
      </vt:variant>
    </vt:vector>
  </HeadingPairs>
  <TitlesOfParts>
    <vt:vector size="71" baseType="lpstr">
      <vt:lpstr>Lato Light</vt:lpstr>
      <vt:lpstr>方正苏新诗柳楷简体-yolan</vt:lpstr>
      <vt:lpstr>仿宋</vt:lpstr>
      <vt:lpstr>汉仪尚巍手书W</vt:lpstr>
      <vt:lpstr>楷体</vt:lpstr>
      <vt:lpstr>迷你简习字</vt:lpstr>
      <vt:lpstr>思源黑体 CN Heavy</vt:lpstr>
      <vt:lpstr>宋体</vt:lpstr>
      <vt:lpstr>微软雅黑</vt:lpstr>
      <vt:lpstr>禹卫书法行书简体</vt:lpstr>
      <vt:lpstr>Arial</vt:lpstr>
      <vt:lpstr>Calibri</vt:lpstr>
      <vt:lpstr>Century Gothic</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我系张焱宇同学作为演讲嘉宾参加中国互联网安全领袖峰会</vt:lpstr>
      <vt:lpstr>我系同学参加360 IoT破解大奖赛夺冠，并获360 SRC致谢</vt:lpstr>
      <vt:lpstr>中国海洋大学战队荣获“黄鹤杯”RHG机器人网络安全大赛季军</vt:lpstr>
      <vt:lpstr>计算机系代表队参加水下机器人目标抓取大赛获佳绩。</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Qi Lin</cp:lastModifiedBy>
  <cp:revision>99</cp:revision>
  <dcterms:created xsi:type="dcterms:W3CDTF">2019-07-15T06:07:00Z</dcterms:created>
  <dcterms:modified xsi:type="dcterms:W3CDTF">2019-10-30T07:24:28Z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2052-11.1.0.8806</vt:lpwstr>
  </property>
</Properties>
</file>